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27"/>
  </p:notesMasterIdLst>
  <p:handoutMasterIdLst>
    <p:handoutMasterId r:id="rId28"/>
  </p:handoutMasterIdLst>
  <p:sldIdLst>
    <p:sldId id="256" r:id="rId2"/>
    <p:sldId id="257" r:id="rId3"/>
    <p:sldId id="276" r:id="rId4"/>
    <p:sldId id="277" r:id="rId5"/>
    <p:sldId id="259" r:id="rId6"/>
    <p:sldId id="258" r:id="rId7"/>
    <p:sldId id="260" r:id="rId8"/>
    <p:sldId id="261" r:id="rId9"/>
    <p:sldId id="262" r:id="rId10"/>
    <p:sldId id="263" r:id="rId11"/>
    <p:sldId id="264" r:id="rId12"/>
    <p:sldId id="265" r:id="rId13"/>
    <p:sldId id="266" r:id="rId14"/>
    <p:sldId id="267" r:id="rId15"/>
    <p:sldId id="268" r:id="rId16"/>
    <p:sldId id="269" r:id="rId17"/>
    <p:sldId id="278" r:id="rId18"/>
    <p:sldId id="279" r:id="rId19"/>
    <p:sldId id="280" r:id="rId20"/>
    <p:sldId id="270" r:id="rId21"/>
    <p:sldId id="271" r:id="rId22"/>
    <p:sldId id="272" r:id="rId23"/>
    <p:sldId id="273" r:id="rId24"/>
    <p:sldId id="274" r:id="rId25"/>
    <p:sldId id="27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 Stumbo"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00CC66"/>
    <a:srgbClr val="008000"/>
    <a:srgbClr val="00447F"/>
    <a:srgbClr val="F5770F"/>
    <a:srgbClr val="7E542A"/>
    <a:srgbClr val="996633"/>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D0E751-582A-450A-9C3E-F3D8FE7A85C1}" v="2" dt="2022-08-08T12:34:09.0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9" autoAdjust="0"/>
    <p:restoredTop sz="94709" autoAdjust="0"/>
  </p:normalViewPr>
  <p:slideViewPr>
    <p:cSldViewPr snapToGrid="0">
      <p:cViewPr varScale="1">
        <p:scale>
          <a:sx n="76" d="100"/>
          <a:sy n="76" d="100"/>
        </p:scale>
        <p:origin x="1022" y="271"/>
      </p:cViewPr>
      <p:guideLst>
        <p:guide orient="horz" pos="2160"/>
        <p:guide pos="2880"/>
      </p:guideLst>
    </p:cSldViewPr>
  </p:slideViewPr>
  <p:outlineViewPr>
    <p:cViewPr>
      <p:scale>
        <a:sx n="33" d="100"/>
        <a:sy n="33" d="100"/>
      </p:scale>
      <p:origin x="0" y="15642"/>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71D0E751-582A-450A-9C3E-F3D8FE7A85C1}"/>
    <pc:docChg chg="addSld modSld">
      <pc:chgData name="Kal Rabb" userId="3edf06299a4717ec" providerId="LiveId" clId="{71D0E751-582A-450A-9C3E-F3D8FE7A85C1}" dt="2022-08-08T12:34:09.037" v="1"/>
      <pc:docMkLst>
        <pc:docMk/>
      </pc:docMkLst>
      <pc:sldChg chg="add">
        <pc:chgData name="Kal Rabb" userId="3edf06299a4717ec" providerId="LiveId" clId="{71D0E751-582A-450A-9C3E-F3D8FE7A85C1}" dt="2022-08-08T12:33:53.489" v="0"/>
        <pc:sldMkLst>
          <pc:docMk/>
          <pc:sldMk cId="2610253664" sldId="276"/>
        </pc:sldMkLst>
      </pc:sldChg>
      <pc:sldChg chg="add">
        <pc:chgData name="Kal Rabb" userId="3edf06299a4717ec" providerId="LiveId" clId="{71D0E751-582A-450A-9C3E-F3D8FE7A85C1}" dt="2022-08-08T12:34:09.037" v="1"/>
        <pc:sldMkLst>
          <pc:docMk/>
          <pc:sldMk cId="103638762" sldId="277"/>
        </pc:sldMkLst>
      </pc:sldChg>
    </pc:docChg>
  </pc:docChgLst>
  <pc:docChgLst>
    <pc:chgData name="Kal Rabb" userId="3edf06299a4717ec" providerId="LiveId" clId="{7FF1FCF7-3243-4A4F-98BB-8CD3810AD5AB}"/>
    <pc:docChg chg="undo custSel addSld delSld modSld sldOrd">
      <pc:chgData name="Kal Rabb" userId="3edf06299a4717ec" providerId="LiveId" clId="{7FF1FCF7-3243-4A4F-98BB-8CD3810AD5AB}" dt="2020-07-16T12:45:06.264" v="1319" actId="179"/>
      <pc:docMkLst>
        <pc:docMk/>
      </pc:docMkLst>
      <pc:sldChg chg="addSp delSp modSp mod chgLayout">
        <pc:chgData name="Kal Rabb" userId="3edf06299a4717ec" providerId="LiveId" clId="{7FF1FCF7-3243-4A4F-98BB-8CD3810AD5AB}" dt="2020-07-16T12:35:01.657" v="1031" actId="20577"/>
        <pc:sldMkLst>
          <pc:docMk/>
          <pc:sldMk cId="1679044330" sldId="258"/>
        </pc:sldMkLst>
        <pc:spChg chg="add mod ord">
          <ac:chgData name="Kal Rabb" userId="3edf06299a4717ec" providerId="LiveId" clId="{7FF1FCF7-3243-4A4F-98BB-8CD3810AD5AB}" dt="2020-07-16T12:35:01.657" v="1031" actId="20577"/>
          <ac:spMkLst>
            <pc:docMk/>
            <pc:sldMk cId="1679044330" sldId="258"/>
            <ac:spMk id="2" creationId="{D92D5828-46C4-44DA-A190-8A63366BA4E5}"/>
          </ac:spMkLst>
        </pc:spChg>
        <pc:spChg chg="add del mod ord">
          <ac:chgData name="Kal Rabb" userId="3edf06299a4717ec" providerId="LiveId" clId="{7FF1FCF7-3243-4A4F-98BB-8CD3810AD5AB}" dt="2020-07-16T12:34:48.057" v="1000" actId="478"/>
          <ac:spMkLst>
            <pc:docMk/>
            <pc:sldMk cId="1679044330" sldId="258"/>
            <ac:spMk id="3" creationId="{81A6001B-B404-4F76-AA70-C98D12CA75D5}"/>
          </ac:spMkLst>
        </pc:spChg>
        <pc:grpChg chg="mod">
          <ac:chgData name="Kal Rabb" userId="3edf06299a4717ec" providerId="LiveId" clId="{7FF1FCF7-3243-4A4F-98BB-8CD3810AD5AB}" dt="2020-07-16T12:34:32.351" v="996" actId="1076"/>
          <ac:grpSpMkLst>
            <pc:docMk/>
            <pc:sldMk cId="1679044330" sldId="258"/>
            <ac:grpSpMk id="4" creationId="{00000000-0000-0000-0000-000000000000}"/>
          </ac:grpSpMkLst>
        </pc:grpChg>
      </pc:sldChg>
      <pc:sldChg chg="modSp mod ord">
        <pc:chgData name="Kal Rabb" userId="3edf06299a4717ec" providerId="LiveId" clId="{7FF1FCF7-3243-4A4F-98BB-8CD3810AD5AB}" dt="2020-07-16T12:36:04.027" v="1051" actId="5793"/>
        <pc:sldMkLst>
          <pc:docMk/>
          <pc:sldMk cId="2998927915" sldId="259"/>
        </pc:sldMkLst>
        <pc:spChg chg="mod">
          <ac:chgData name="Kal Rabb" userId="3edf06299a4717ec" providerId="LiveId" clId="{7FF1FCF7-3243-4A4F-98BB-8CD3810AD5AB}" dt="2020-07-16T12:35:18.374" v="1035" actId="14100"/>
          <ac:spMkLst>
            <pc:docMk/>
            <pc:sldMk cId="2998927915" sldId="259"/>
            <ac:spMk id="2" creationId="{00000000-0000-0000-0000-000000000000}"/>
          </ac:spMkLst>
        </pc:spChg>
        <pc:spChg chg="mod">
          <ac:chgData name="Kal Rabb" userId="3edf06299a4717ec" providerId="LiveId" clId="{7FF1FCF7-3243-4A4F-98BB-8CD3810AD5AB}" dt="2020-07-16T12:36:04.027" v="1051" actId="5793"/>
          <ac:spMkLst>
            <pc:docMk/>
            <pc:sldMk cId="2998927915" sldId="259"/>
            <ac:spMk id="3" creationId="{00000000-0000-0000-0000-000000000000}"/>
          </ac:spMkLst>
        </pc:spChg>
      </pc:sldChg>
      <pc:sldChg chg="modSp mod">
        <pc:chgData name="Kal Rabb" userId="3edf06299a4717ec" providerId="LiveId" clId="{7FF1FCF7-3243-4A4F-98BB-8CD3810AD5AB}" dt="2020-07-16T12:36:19.160" v="1054" actId="27636"/>
        <pc:sldMkLst>
          <pc:docMk/>
          <pc:sldMk cId="1316171879" sldId="264"/>
        </pc:sldMkLst>
        <pc:spChg chg="mod">
          <ac:chgData name="Kal Rabb" userId="3edf06299a4717ec" providerId="LiveId" clId="{7FF1FCF7-3243-4A4F-98BB-8CD3810AD5AB}" dt="2020-07-16T12:36:19.160" v="1054" actId="27636"/>
          <ac:spMkLst>
            <pc:docMk/>
            <pc:sldMk cId="1316171879" sldId="264"/>
            <ac:spMk id="2" creationId="{00000000-0000-0000-0000-000000000000}"/>
          </ac:spMkLst>
        </pc:spChg>
      </pc:sldChg>
      <pc:sldChg chg="modSp mod">
        <pc:chgData name="Kal Rabb" userId="3edf06299a4717ec" providerId="LiveId" clId="{7FF1FCF7-3243-4A4F-98BB-8CD3810AD5AB}" dt="2020-07-16T12:36:31.623" v="1056" actId="14100"/>
        <pc:sldMkLst>
          <pc:docMk/>
          <pc:sldMk cId="501274881" sldId="265"/>
        </pc:sldMkLst>
        <pc:spChg chg="mod">
          <ac:chgData name="Kal Rabb" userId="3edf06299a4717ec" providerId="LiveId" clId="{7FF1FCF7-3243-4A4F-98BB-8CD3810AD5AB}" dt="2020-07-16T12:36:31.623" v="1056" actId="14100"/>
          <ac:spMkLst>
            <pc:docMk/>
            <pc:sldMk cId="501274881" sldId="265"/>
            <ac:spMk id="2" creationId="{00000000-0000-0000-0000-000000000000}"/>
          </ac:spMkLst>
        </pc:spChg>
      </pc:sldChg>
      <pc:sldChg chg="modSp new mod">
        <pc:chgData name="Kal Rabb" userId="3edf06299a4717ec" providerId="LiveId" clId="{7FF1FCF7-3243-4A4F-98BB-8CD3810AD5AB}" dt="2020-07-16T12:38:57.322" v="1186" actId="179"/>
        <pc:sldMkLst>
          <pc:docMk/>
          <pc:sldMk cId="2361857338" sldId="278"/>
        </pc:sldMkLst>
        <pc:spChg chg="mod">
          <ac:chgData name="Kal Rabb" userId="3edf06299a4717ec" providerId="LiveId" clId="{7FF1FCF7-3243-4A4F-98BB-8CD3810AD5AB}" dt="2020-07-16T12:37:48.357" v="1085" actId="20577"/>
          <ac:spMkLst>
            <pc:docMk/>
            <pc:sldMk cId="2361857338" sldId="278"/>
            <ac:spMk id="2" creationId="{17466C96-E2E5-4329-832C-3ECD733A12DC}"/>
          </ac:spMkLst>
        </pc:spChg>
        <pc:spChg chg="mod">
          <ac:chgData name="Kal Rabb" userId="3edf06299a4717ec" providerId="LiveId" clId="{7FF1FCF7-3243-4A4F-98BB-8CD3810AD5AB}" dt="2020-07-16T12:38:57.322" v="1186" actId="179"/>
          <ac:spMkLst>
            <pc:docMk/>
            <pc:sldMk cId="2361857338" sldId="278"/>
            <ac:spMk id="3" creationId="{3F1A76D5-EB8E-4652-BC15-097D7B8B92BF}"/>
          </ac:spMkLst>
        </pc:spChg>
      </pc:sldChg>
      <pc:sldChg chg="modSp new del mod">
        <pc:chgData name="Kal Rabb" userId="3edf06299a4717ec" providerId="LiveId" clId="{7FF1FCF7-3243-4A4F-98BB-8CD3810AD5AB}" dt="2020-07-16T12:36:05.823" v="1052" actId="47"/>
        <pc:sldMkLst>
          <pc:docMk/>
          <pc:sldMk cId="3480634333" sldId="278"/>
        </pc:sldMkLst>
        <pc:spChg chg="mod">
          <ac:chgData name="Kal Rabb" userId="3edf06299a4717ec" providerId="LiveId" clId="{7FF1FCF7-3243-4A4F-98BB-8CD3810AD5AB}" dt="2020-07-16T12:32:56.105" v="828" actId="20577"/>
          <ac:spMkLst>
            <pc:docMk/>
            <pc:sldMk cId="3480634333" sldId="278"/>
            <ac:spMk id="2" creationId="{33210FE3-16D3-46E5-B540-EC20C1842A72}"/>
          </ac:spMkLst>
        </pc:spChg>
        <pc:spChg chg="mod">
          <ac:chgData name="Kal Rabb" userId="3edf06299a4717ec" providerId="LiveId" clId="{7FF1FCF7-3243-4A4F-98BB-8CD3810AD5AB}" dt="2020-07-16T12:35:25.154" v="1036" actId="21"/>
          <ac:spMkLst>
            <pc:docMk/>
            <pc:sldMk cId="3480634333" sldId="278"/>
            <ac:spMk id="3" creationId="{ADB34D45-8F4A-4D0D-90FC-48B03AC6116F}"/>
          </ac:spMkLst>
        </pc:spChg>
      </pc:sldChg>
      <pc:sldChg chg="addSp delSp modSp new mod modClrScheme chgLayout">
        <pc:chgData name="Kal Rabb" userId="3edf06299a4717ec" providerId="LiveId" clId="{7FF1FCF7-3243-4A4F-98BB-8CD3810AD5AB}" dt="2020-07-16T12:44:35.117" v="1295" actId="20577"/>
        <pc:sldMkLst>
          <pc:docMk/>
          <pc:sldMk cId="1322638435" sldId="279"/>
        </pc:sldMkLst>
        <pc:spChg chg="del mod ord">
          <ac:chgData name="Kal Rabb" userId="3edf06299a4717ec" providerId="LiveId" clId="{7FF1FCF7-3243-4A4F-98BB-8CD3810AD5AB}" dt="2020-07-16T12:39:23.159" v="1188" actId="700"/>
          <ac:spMkLst>
            <pc:docMk/>
            <pc:sldMk cId="1322638435" sldId="279"/>
            <ac:spMk id="2" creationId="{9E9EF725-AA03-4FF8-9C58-3808CE82B2A0}"/>
          </ac:spMkLst>
        </pc:spChg>
        <pc:spChg chg="del mod ord">
          <ac:chgData name="Kal Rabb" userId="3edf06299a4717ec" providerId="LiveId" clId="{7FF1FCF7-3243-4A4F-98BB-8CD3810AD5AB}" dt="2020-07-16T12:39:23.159" v="1188" actId="700"/>
          <ac:spMkLst>
            <pc:docMk/>
            <pc:sldMk cId="1322638435" sldId="279"/>
            <ac:spMk id="3" creationId="{31479889-AAD7-4AC5-90C4-3AA6E947B6A3}"/>
          </ac:spMkLst>
        </pc:spChg>
        <pc:spChg chg="add mod ord">
          <ac:chgData name="Kal Rabb" userId="3edf06299a4717ec" providerId="LiveId" clId="{7FF1FCF7-3243-4A4F-98BB-8CD3810AD5AB}" dt="2020-07-16T12:44:35.117" v="1295" actId="20577"/>
          <ac:spMkLst>
            <pc:docMk/>
            <pc:sldMk cId="1322638435" sldId="279"/>
            <ac:spMk id="4" creationId="{4CC52422-D0DF-4C46-88F8-357E3B23694E}"/>
          </ac:spMkLst>
        </pc:spChg>
        <pc:spChg chg="add mod ord">
          <ac:chgData name="Kal Rabb" userId="3edf06299a4717ec" providerId="LiveId" clId="{7FF1FCF7-3243-4A4F-98BB-8CD3810AD5AB}" dt="2020-07-16T12:42:42.201" v="1234" actId="403"/>
          <ac:spMkLst>
            <pc:docMk/>
            <pc:sldMk cId="1322638435" sldId="279"/>
            <ac:spMk id="5" creationId="{74DB2C1F-AFC8-4380-90D9-5A72D502201A}"/>
          </ac:spMkLst>
        </pc:spChg>
        <pc:spChg chg="add mod ord">
          <ac:chgData name="Kal Rabb" userId="3edf06299a4717ec" providerId="LiveId" clId="{7FF1FCF7-3243-4A4F-98BB-8CD3810AD5AB}" dt="2020-07-16T12:42:48.647" v="1235" actId="404"/>
          <ac:spMkLst>
            <pc:docMk/>
            <pc:sldMk cId="1322638435" sldId="279"/>
            <ac:spMk id="6" creationId="{97CDC753-9645-4A91-B3CC-C05EF7FD9C15}"/>
          </ac:spMkLst>
        </pc:spChg>
        <pc:spChg chg="add mod">
          <ac:chgData name="Kal Rabb" userId="3edf06299a4717ec" providerId="LiveId" clId="{7FF1FCF7-3243-4A4F-98BB-8CD3810AD5AB}" dt="2020-07-16T12:41:25.093" v="1212" actId="404"/>
          <ac:spMkLst>
            <pc:docMk/>
            <pc:sldMk cId="1322638435" sldId="279"/>
            <ac:spMk id="8" creationId="{7430310F-238D-4A18-BA43-65F34BB29661}"/>
          </ac:spMkLst>
        </pc:spChg>
      </pc:sldChg>
      <pc:sldChg chg="modSp new mod">
        <pc:chgData name="Kal Rabb" userId="3edf06299a4717ec" providerId="LiveId" clId="{7FF1FCF7-3243-4A4F-98BB-8CD3810AD5AB}" dt="2020-07-16T12:44:42.757" v="1316" actId="20577"/>
        <pc:sldMkLst>
          <pc:docMk/>
          <pc:sldMk cId="789390328" sldId="280"/>
        </pc:sldMkLst>
        <pc:spChg chg="mod">
          <ac:chgData name="Kal Rabb" userId="3edf06299a4717ec" providerId="LiveId" clId="{7FF1FCF7-3243-4A4F-98BB-8CD3810AD5AB}" dt="2020-07-16T12:44:42.757" v="1316" actId="20577"/>
          <ac:spMkLst>
            <pc:docMk/>
            <pc:sldMk cId="789390328" sldId="280"/>
            <ac:spMk id="2" creationId="{8D0D2FF8-500A-49A4-95BC-74C3EEC3D883}"/>
          </ac:spMkLst>
        </pc:spChg>
        <pc:spChg chg="mod">
          <ac:chgData name="Kal Rabb" userId="3edf06299a4717ec" providerId="LiveId" clId="{7FF1FCF7-3243-4A4F-98BB-8CD3810AD5AB}" dt="2020-07-16T12:44:20.795" v="1274" actId="115"/>
          <ac:spMkLst>
            <pc:docMk/>
            <pc:sldMk cId="789390328" sldId="280"/>
            <ac:spMk id="3" creationId="{71D27EAE-2010-4787-B7FD-DA8C77858DF2}"/>
          </ac:spMkLst>
        </pc:spChg>
        <pc:spChg chg="mod">
          <ac:chgData name="Kal Rabb" userId="3edf06299a4717ec" providerId="LiveId" clId="{7FF1FCF7-3243-4A4F-98BB-8CD3810AD5AB}" dt="2020-07-16T12:44:15.002" v="1269" actId="115"/>
          <ac:spMkLst>
            <pc:docMk/>
            <pc:sldMk cId="789390328" sldId="280"/>
            <ac:spMk id="4" creationId="{C766BFC2-A4EC-467D-BC58-268BFB7B55C5}"/>
          </ac:spMkLst>
        </pc:spChg>
      </pc:sldChg>
      <pc:sldChg chg="modSp new mod">
        <pc:chgData name="Kal Rabb" userId="3edf06299a4717ec" providerId="LiveId" clId="{7FF1FCF7-3243-4A4F-98BB-8CD3810AD5AB}" dt="2020-07-16T12:45:06.264" v="1319" actId="179"/>
        <pc:sldMkLst>
          <pc:docMk/>
          <pc:sldMk cId="2156186862" sldId="283"/>
        </pc:sldMkLst>
        <pc:spChg chg="mod">
          <ac:chgData name="Kal Rabb" userId="3edf06299a4717ec" providerId="LiveId" clId="{7FF1FCF7-3243-4A4F-98BB-8CD3810AD5AB}" dt="2020-07-15T23:14:55.805" v="23" actId="20577"/>
          <ac:spMkLst>
            <pc:docMk/>
            <pc:sldMk cId="2156186862" sldId="283"/>
            <ac:spMk id="2" creationId="{274BADFE-55F6-4A57-A90B-001B9EA16F20}"/>
          </ac:spMkLst>
        </pc:spChg>
        <pc:spChg chg="mod">
          <ac:chgData name="Kal Rabb" userId="3edf06299a4717ec" providerId="LiveId" clId="{7FF1FCF7-3243-4A4F-98BB-8CD3810AD5AB}" dt="2020-07-16T12:45:06.264" v="1319" actId="179"/>
          <ac:spMkLst>
            <pc:docMk/>
            <pc:sldMk cId="2156186862" sldId="283"/>
            <ac:spMk id="3" creationId="{87FB6110-0656-4AC1-A827-FD77BBA1C358}"/>
          </ac:spMkLst>
        </pc:spChg>
      </pc:sldChg>
      <pc:sldChg chg="modSp new mod">
        <pc:chgData name="Kal Rabb" userId="3edf06299a4717ec" providerId="LiveId" clId="{7FF1FCF7-3243-4A4F-98BB-8CD3810AD5AB}" dt="2020-07-15T23:24:11.140" v="746" actId="20577"/>
        <pc:sldMkLst>
          <pc:docMk/>
          <pc:sldMk cId="3838881587" sldId="285"/>
        </pc:sldMkLst>
        <pc:spChg chg="mod">
          <ac:chgData name="Kal Rabb" userId="3edf06299a4717ec" providerId="LiveId" clId="{7FF1FCF7-3243-4A4F-98BB-8CD3810AD5AB}" dt="2020-07-15T23:22:01.654" v="554" actId="20577"/>
          <ac:spMkLst>
            <pc:docMk/>
            <pc:sldMk cId="3838881587" sldId="285"/>
            <ac:spMk id="2" creationId="{ACDF5F56-162E-41A4-BCC4-ABB098FBFBF2}"/>
          </ac:spMkLst>
        </pc:spChg>
        <pc:spChg chg="mod">
          <ac:chgData name="Kal Rabb" userId="3edf06299a4717ec" providerId="LiveId" clId="{7FF1FCF7-3243-4A4F-98BB-8CD3810AD5AB}" dt="2020-07-15T23:24:11.140" v="746" actId="20577"/>
          <ac:spMkLst>
            <pc:docMk/>
            <pc:sldMk cId="3838881587" sldId="285"/>
            <ac:spMk id="3" creationId="{C2A91FB6-4588-4F86-A40A-B0DEDB5939B4}"/>
          </ac:spMkLst>
        </pc:spChg>
      </pc:sldChg>
    </pc:docChg>
  </pc:docChgLst>
  <pc:docChgLst>
    <pc:chgData name="Kal Rabb" userId="3edf06299a4717ec" providerId="LiveId" clId="{0EDFDFB8-949B-464B-852A-B66DD6B05869}"/>
    <pc:docChg chg="custSel modSld">
      <pc:chgData name="Kal Rabb" userId="3edf06299a4717ec" providerId="LiveId" clId="{0EDFDFB8-949B-464B-852A-B66DD6B05869}" dt="2020-06-10T13:39:45.029" v="19" actId="20577"/>
      <pc:docMkLst>
        <pc:docMk/>
      </pc:docMkLst>
      <pc:sldChg chg="modSp mod">
        <pc:chgData name="Kal Rabb" userId="3edf06299a4717ec" providerId="LiveId" clId="{0EDFDFB8-949B-464B-852A-B66DD6B05869}" dt="2020-06-10T13:39:45.029" v="19" actId="20577"/>
        <pc:sldMkLst>
          <pc:docMk/>
          <pc:sldMk cId="1313015074" sldId="270"/>
        </pc:sldMkLst>
        <pc:spChg chg="mod">
          <ac:chgData name="Kal Rabb" userId="3edf06299a4717ec" providerId="LiveId" clId="{0EDFDFB8-949B-464B-852A-B66DD6B05869}" dt="2020-06-10T13:39:45.029" v="19" actId="20577"/>
          <ac:spMkLst>
            <pc:docMk/>
            <pc:sldMk cId="1313015074" sldId="270"/>
            <ac:spMk id="2" creationId="{00000000-0000-0000-0000-000000000000}"/>
          </ac:spMkLst>
        </pc:spChg>
      </pc:sldChg>
    </pc:docChg>
  </pc:docChgLst>
  <pc:docChgLst>
    <pc:chgData name="Kal Rabb" userId="3edf06299a4717ec" providerId="LiveId" clId="{456CC357-15D7-493E-85D5-339580390E5D}"/>
    <pc:docChg chg="custSel modSld">
      <pc:chgData name="Kal Rabb" userId="3edf06299a4717ec" providerId="LiveId" clId="{456CC357-15D7-493E-85D5-339580390E5D}" dt="2018-11-18T19:56:38.260" v="26" actId="14100"/>
      <pc:docMkLst>
        <pc:docMk/>
      </pc:docMkLst>
      <pc:sldChg chg="modSp">
        <pc:chgData name="Kal Rabb" userId="3edf06299a4717ec" providerId="LiveId" clId="{456CC357-15D7-493E-85D5-339580390E5D}" dt="2018-11-18T19:53:16.799" v="0" actId="14100"/>
        <pc:sldMkLst>
          <pc:docMk/>
          <pc:sldMk cId="473337645" sldId="256"/>
        </pc:sldMkLst>
        <pc:spChg chg="mod">
          <ac:chgData name="Kal Rabb" userId="3edf06299a4717ec" providerId="LiveId" clId="{456CC357-15D7-493E-85D5-339580390E5D}" dt="2018-11-18T19:53:16.799" v="0" actId="14100"/>
          <ac:spMkLst>
            <pc:docMk/>
            <pc:sldMk cId="473337645" sldId="256"/>
            <ac:spMk id="2" creationId="{00000000-0000-0000-0000-000000000000}"/>
          </ac:spMkLst>
        </pc:spChg>
      </pc:sldChg>
      <pc:sldChg chg="modSp">
        <pc:chgData name="Kal Rabb" userId="3edf06299a4717ec" providerId="LiveId" clId="{456CC357-15D7-493E-85D5-339580390E5D}" dt="2018-11-18T19:53:22.531" v="1" actId="14100"/>
        <pc:sldMkLst>
          <pc:docMk/>
          <pc:sldMk cId="2513557817" sldId="257"/>
        </pc:sldMkLst>
        <pc:spChg chg="mod">
          <ac:chgData name="Kal Rabb" userId="3edf06299a4717ec" providerId="LiveId" clId="{456CC357-15D7-493E-85D5-339580390E5D}" dt="2018-11-18T19:53:22.531" v="1" actId="14100"/>
          <ac:spMkLst>
            <pc:docMk/>
            <pc:sldMk cId="2513557817" sldId="257"/>
            <ac:spMk id="2" creationId="{00000000-0000-0000-0000-000000000000}"/>
          </ac:spMkLst>
        </pc:spChg>
      </pc:sldChg>
      <pc:sldChg chg="modSp">
        <pc:chgData name="Kal Rabb" userId="3edf06299a4717ec" providerId="LiveId" clId="{456CC357-15D7-493E-85D5-339580390E5D}" dt="2018-11-18T19:55:12.869" v="15" actId="14100"/>
        <pc:sldMkLst>
          <pc:docMk/>
          <pc:sldMk cId="2998927915" sldId="259"/>
        </pc:sldMkLst>
        <pc:spChg chg="mod">
          <ac:chgData name="Kal Rabb" userId="3edf06299a4717ec" providerId="LiveId" clId="{456CC357-15D7-493E-85D5-339580390E5D}" dt="2018-11-18T19:55:12.869" v="15" actId="14100"/>
          <ac:spMkLst>
            <pc:docMk/>
            <pc:sldMk cId="2998927915" sldId="259"/>
            <ac:spMk id="2" creationId="{00000000-0000-0000-0000-000000000000}"/>
          </ac:spMkLst>
        </pc:spChg>
      </pc:sldChg>
      <pc:sldChg chg="modSp">
        <pc:chgData name="Kal Rabb" userId="3edf06299a4717ec" providerId="LiveId" clId="{456CC357-15D7-493E-85D5-339580390E5D}" dt="2018-11-18T19:55:07.322" v="14" actId="14100"/>
        <pc:sldMkLst>
          <pc:docMk/>
          <pc:sldMk cId="4133663584" sldId="260"/>
        </pc:sldMkLst>
        <pc:spChg chg="mod">
          <ac:chgData name="Kal Rabb" userId="3edf06299a4717ec" providerId="LiveId" clId="{456CC357-15D7-493E-85D5-339580390E5D}" dt="2018-11-18T19:55:07.322" v="14" actId="14100"/>
          <ac:spMkLst>
            <pc:docMk/>
            <pc:sldMk cId="4133663584" sldId="260"/>
            <ac:spMk id="2" creationId="{00000000-0000-0000-0000-000000000000}"/>
          </ac:spMkLst>
        </pc:spChg>
      </pc:sldChg>
      <pc:sldChg chg="modSp">
        <pc:chgData name="Kal Rabb" userId="3edf06299a4717ec" providerId="LiveId" clId="{456CC357-15D7-493E-85D5-339580390E5D}" dt="2018-11-18T19:55:01.575" v="13" actId="14100"/>
        <pc:sldMkLst>
          <pc:docMk/>
          <pc:sldMk cId="570774833" sldId="261"/>
        </pc:sldMkLst>
        <pc:spChg chg="mod">
          <ac:chgData name="Kal Rabb" userId="3edf06299a4717ec" providerId="LiveId" clId="{456CC357-15D7-493E-85D5-339580390E5D}" dt="2018-11-18T19:55:01.575" v="13" actId="14100"/>
          <ac:spMkLst>
            <pc:docMk/>
            <pc:sldMk cId="570774833" sldId="261"/>
            <ac:spMk id="2" creationId="{00000000-0000-0000-0000-000000000000}"/>
          </ac:spMkLst>
        </pc:spChg>
      </pc:sldChg>
      <pc:sldChg chg="modSp">
        <pc:chgData name="Kal Rabb" userId="3edf06299a4717ec" providerId="LiveId" clId="{456CC357-15D7-493E-85D5-339580390E5D}" dt="2018-11-18T19:54:54.736" v="12" actId="14100"/>
        <pc:sldMkLst>
          <pc:docMk/>
          <pc:sldMk cId="858340064" sldId="262"/>
        </pc:sldMkLst>
        <pc:spChg chg="mod">
          <ac:chgData name="Kal Rabb" userId="3edf06299a4717ec" providerId="LiveId" clId="{456CC357-15D7-493E-85D5-339580390E5D}" dt="2018-11-18T19:54:54.736" v="12" actId="14100"/>
          <ac:spMkLst>
            <pc:docMk/>
            <pc:sldMk cId="858340064" sldId="262"/>
            <ac:spMk id="2" creationId="{00000000-0000-0000-0000-000000000000}"/>
          </ac:spMkLst>
        </pc:spChg>
        <pc:spChg chg="mod">
          <ac:chgData name="Kal Rabb" userId="3edf06299a4717ec" providerId="LiveId" clId="{456CC357-15D7-493E-85D5-339580390E5D}" dt="2018-11-18T19:54:50.217" v="11" actId="14100"/>
          <ac:spMkLst>
            <pc:docMk/>
            <pc:sldMk cId="858340064" sldId="262"/>
            <ac:spMk id="3" creationId="{00000000-0000-0000-0000-000000000000}"/>
          </ac:spMkLst>
        </pc:spChg>
      </pc:sldChg>
      <pc:sldChg chg="modSp">
        <pc:chgData name="Kal Rabb" userId="3edf06299a4717ec" providerId="LiveId" clId="{456CC357-15D7-493E-85D5-339580390E5D}" dt="2018-11-18T19:54:41.517" v="10" actId="14100"/>
        <pc:sldMkLst>
          <pc:docMk/>
          <pc:sldMk cId="2075442967" sldId="263"/>
        </pc:sldMkLst>
        <pc:spChg chg="mod">
          <ac:chgData name="Kal Rabb" userId="3edf06299a4717ec" providerId="LiveId" clId="{456CC357-15D7-493E-85D5-339580390E5D}" dt="2018-11-18T19:54:41.517" v="10" actId="14100"/>
          <ac:spMkLst>
            <pc:docMk/>
            <pc:sldMk cId="2075442967" sldId="263"/>
            <ac:spMk id="2" creationId="{00000000-0000-0000-0000-000000000000}"/>
          </ac:spMkLst>
        </pc:spChg>
      </pc:sldChg>
      <pc:sldChg chg="modSp">
        <pc:chgData name="Kal Rabb" userId="3edf06299a4717ec" providerId="LiveId" clId="{456CC357-15D7-493E-85D5-339580390E5D}" dt="2018-11-18T19:54:30.567" v="9" actId="14100"/>
        <pc:sldMkLst>
          <pc:docMk/>
          <pc:sldMk cId="1316171879" sldId="264"/>
        </pc:sldMkLst>
        <pc:spChg chg="mod">
          <ac:chgData name="Kal Rabb" userId="3edf06299a4717ec" providerId="LiveId" clId="{456CC357-15D7-493E-85D5-339580390E5D}" dt="2018-11-18T19:54:30.567" v="9" actId="14100"/>
          <ac:spMkLst>
            <pc:docMk/>
            <pc:sldMk cId="1316171879" sldId="264"/>
            <ac:spMk id="2" creationId="{00000000-0000-0000-0000-000000000000}"/>
          </ac:spMkLst>
        </pc:spChg>
      </pc:sldChg>
      <pc:sldChg chg="modSp">
        <pc:chgData name="Kal Rabb" userId="3edf06299a4717ec" providerId="LiveId" clId="{456CC357-15D7-493E-85D5-339580390E5D}" dt="2018-11-18T19:54:22.576" v="8" actId="14100"/>
        <pc:sldMkLst>
          <pc:docMk/>
          <pc:sldMk cId="501274881" sldId="265"/>
        </pc:sldMkLst>
        <pc:spChg chg="mod">
          <ac:chgData name="Kal Rabb" userId="3edf06299a4717ec" providerId="LiveId" clId="{456CC357-15D7-493E-85D5-339580390E5D}" dt="2018-11-18T19:54:22.576" v="8" actId="14100"/>
          <ac:spMkLst>
            <pc:docMk/>
            <pc:sldMk cId="501274881" sldId="265"/>
            <ac:spMk id="2" creationId="{00000000-0000-0000-0000-000000000000}"/>
          </ac:spMkLst>
        </pc:spChg>
        <pc:spChg chg="mod">
          <ac:chgData name="Kal Rabb" userId="3edf06299a4717ec" providerId="LiveId" clId="{456CC357-15D7-493E-85D5-339580390E5D}" dt="2018-11-18T19:54:18.158" v="7" actId="1076"/>
          <ac:spMkLst>
            <pc:docMk/>
            <pc:sldMk cId="501274881" sldId="265"/>
            <ac:spMk id="3" creationId="{00000000-0000-0000-0000-000000000000}"/>
          </ac:spMkLst>
        </pc:spChg>
      </pc:sldChg>
      <pc:sldChg chg="modSp">
        <pc:chgData name="Kal Rabb" userId="3edf06299a4717ec" providerId="LiveId" clId="{456CC357-15D7-493E-85D5-339580390E5D}" dt="2018-11-18T19:54:10.512" v="6" actId="27636"/>
        <pc:sldMkLst>
          <pc:docMk/>
          <pc:sldMk cId="3348723218" sldId="266"/>
        </pc:sldMkLst>
        <pc:spChg chg="mod">
          <ac:chgData name="Kal Rabb" userId="3edf06299a4717ec" providerId="LiveId" clId="{456CC357-15D7-493E-85D5-339580390E5D}" dt="2018-11-18T19:54:10.512" v="6" actId="27636"/>
          <ac:spMkLst>
            <pc:docMk/>
            <pc:sldMk cId="3348723218" sldId="266"/>
            <ac:spMk id="2" creationId="{00000000-0000-0000-0000-000000000000}"/>
          </ac:spMkLst>
        </pc:spChg>
      </pc:sldChg>
      <pc:sldChg chg="modSp">
        <pc:chgData name="Kal Rabb" userId="3edf06299a4717ec" providerId="LiveId" clId="{456CC357-15D7-493E-85D5-339580390E5D}" dt="2018-11-18T19:54:03.216" v="4" actId="1076"/>
        <pc:sldMkLst>
          <pc:docMk/>
          <pc:sldMk cId="2032071316" sldId="267"/>
        </pc:sldMkLst>
        <pc:spChg chg="mod">
          <ac:chgData name="Kal Rabb" userId="3edf06299a4717ec" providerId="LiveId" clId="{456CC357-15D7-493E-85D5-339580390E5D}" dt="2018-11-18T19:53:55.966" v="3" actId="27636"/>
          <ac:spMkLst>
            <pc:docMk/>
            <pc:sldMk cId="2032071316" sldId="267"/>
            <ac:spMk id="2" creationId="{00000000-0000-0000-0000-000000000000}"/>
          </ac:spMkLst>
        </pc:spChg>
        <pc:spChg chg="mod">
          <ac:chgData name="Kal Rabb" userId="3edf06299a4717ec" providerId="LiveId" clId="{456CC357-15D7-493E-85D5-339580390E5D}" dt="2018-11-18T19:54:03.216" v="4" actId="1076"/>
          <ac:spMkLst>
            <pc:docMk/>
            <pc:sldMk cId="2032071316" sldId="267"/>
            <ac:spMk id="3" creationId="{00000000-0000-0000-0000-000000000000}"/>
          </ac:spMkLst>
        </pc:spChg>
      </pc:sldChg>
      <pc:sldChg chg="modSp">
        <pc:chgData name="Kal Rabb" userId="3edf06299a4717ec" providerId="LiveId" clId="{456CC357-15D7-493E-85D5-339580390E5D}" dt="2018-11-18T19:55:49.374" v="18" actId="1076"/>
        <pc:sldMkLst>
          <pc:docMk/>
          <pc:sldMk cId="1313015074" sldId="270"/>
        </pc:sldMkLst>
        <pc:spChg chg="mod">
          <ac:chgData name="Kal Rabb" userId="3edf06299a4717ec" providerId="LiveId" clId="{456CC357-15D7-493E-85D5-339580390E5D}" dt="2018-11-18T19:55:43.233" v="17" actId="27636"/>
          <ac:spMkLst>
            <pc:docMk/>
            <pc:sldMk cId="1313015074" sldId="270"/>
            <ac:spMk id="2" creationId="{00000000-0000-0000-0000-000000000000}"/>
          </ac:spMkLst>
        </pc:spChg>
        <pc:spChg chg="mod">
          <ac:chgData name="Kal Rabb" userId="3edf06299a4717ec" providerId="LiveId" clId="{456CC357-15D7-493E-85D5-339580390E5D}" dt="2018-11-18T19:55:49.374" v="18" actId="1076"/>
          <ac:spMkLst>
            <pc:docMk/>
            <pc:sldMk cId="1313015074" sldId="270"/>
            <ac:spMk id="3" creationId="{00000000-0000-0000-0000-000000000000}"/>
          </ac:spMkLst>
        </pc:spChg>
      </pc:sldChg>
      <pc:sldChg chg="modSp">
        <pc:chgData name="Kal Rabb" userId="3edf06299a4717ec" providerId="LiveId" clId="{456CC357-15D7-493E-85D5-339580390E5D}" dt="2018-11-18T19:56:05.349" v="21" actId="1076"/>
        <pc:sldMkLst>
          <pc:docMk/>
          <pc:sldMk cId="31032580" sldId="271"/>
        </pc:sldMkLst>
        <pc:spChg chg="mod">
          <ac:chgData name="Kal Rabb" userId="3edf06299a4717ec" providerId="LiveId" clId="{456CC357-15D7-493E-85D5-339580390E5D}" dt="2018-11-18T19:56:00.190" v="20" actId="27636"/>
          <ac:spMkLst>
            <pc:docMk/>
            <pc:sldMk cId="31032580" sldId="271"/>
            <ac:spMk id="2" creationId="{00000000-0000-0000-0000-000000000000}"/>
          </ac:spMkLst>
        </pc:spChg>
        <pc:spChg chg="mod">
          <ac:chgData name="Kal Rabb" userId="3edf06299a4717ec" providerId="LiveId" clId="{456CC357-15D7-493E-85D5-339580390E5D}" dt="2018-11-18T19:56:05.349" v="21" actId="1076"/>
          <ac:spMkLst>
            <pc:docMk/>
            <pc:sldMk cId="31032580" sldId="271"/>
            <ac:spMk id="3" creationId="{00000000-0000-0000-0000-000000000000}"/>
          </ac:spMkLst>
        </pc:spChg>
      </pc:sldChg>
      <pc:sldChg chg="modSp">
        <pc:chgData name="Kal Rabb" userId="3edf06299a4717ec" providerId="LiveId" clId="{456CC357-15D7-493E-85D5-339580390E5D}" dt="2018-11-18T19:56:17.203" v="24" actId="1076"/>
        <pc:sldMkLst>
          <pc:docMk/>
          <pc:sldMk cId="3832008409" sldId="272"/>
        </pc:sldMkLst>
        <pc:spChg chg="mod">
          <ac:chgData name="Kal Rabb" userId="3edf06299a4717ec" providerId="LiveId" clId="{456CC357-15D7-493E-85D5-339580390E5D}" dt="2018-11-18T19:56:13.164" v="23" actId="27636"/>
          <ac:spMkLst>
            <pc:docMk/>
            <pc:sldMk cId="3832008409" sldId="272"/>
            <ac:spMk id="2" creationId="{00000000-0000-0000-0000-000000000000}"/>
          </ac:spMkLst>
        </pc:spChg>
        <pc:spChg chg="mod">
          <ac:chgData name="Kal Rabb" userId="3edf06299a4717ec" providerId="LiveId" clId="{456CC357-15D7-493E-85D5-339580390E5D}" dt="2018-11-18T19:56:17.203" v="24" actId="1076"/>
          <ac:spMkLst>
            <pc:docMk/>
            <pc:sldMk cId="3832008409" sldId="272"/>
            <ac:spMk id="3" creationId="{00000000-0000-0000-0000-000000000000}"/>
          </ac:spMkLst>
        </pc:spChg>
      </pc:sldChg>
      <pc:sldChg chg="modSp">
        <pc:chgData name="Kal Rabb" userId="3edf06299a4717ec" providerId="LiveId" clId="{456CC357-15D7-493E-85D5-339580390E5D}" dt="2018-11-18T19:56:31.616" v="25" actId="14100"/>
        <pc:sldMkLst>
          <pc:docMk/>
          <pc:sldMk cId="1138878832" sldId="274"/>
        </pc:sldMkLst>
        <pc:spChg chg="mod">
          <ac:chgData name="Kal Rabb" userId="3edf06299a4717ec" providerId="LiveId" clId="{456CC357-15D7-493E-85D5-339580390E5D}" dt="2018-11-18T19:56:31.616" v="25" actId="14100"/>
          <ac:spMkLst>
            <pc:docMk/>
            <pc:sldMk cId="1138878832" sldId="274"/>
            <ac:spMk id="2" creationId="{00000000-0000-0000-0000-000000000000}"/>
          </ac:spMkLst>
        </pc:spChg>
      </pc:sldChg>
      <pc:sldChg chg="modSp">
        <pc:chgData name="Kal Rabb" userId="3edf06299a4717ec" providerId="LiveId" clId="{456CC357-15D7-493E-85D5-339580390E5D}" dt="2018-11-18T19:56:38.260" v="26" actId="14100"/>
        <pc:sldMkLst>
          <pc:docMk/>
          <pc:sldMk cId="1210684634" sldId="275"/>
        </pc:sldMkLst>
        <pc:spChg chg="mod">
          <ac:chgData name="Kal Rabb" userId="3edf06299a4717ec" providerId="LiveId" clId="{456CC357-15D7-493E-85D5-339580390E5D}" dt="2018-11-18T19:56:38.260" v="26" actId="14100"/>
          <ac:spMkLst>
            <pc:docMk/>
            <pc:sldMk cId="1210684634" sldId="275"/>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936747EA-CF08-4F86-AAE6-E4E3F132462F}"/>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Times New Roman" pitchFamily="-107" charset="0"/>
                <a:ea typeface="ＭＳ Ｐゴシック" pitchFamily="-107" charset="-128"/>
              </a:defRPr>
            </a:lvl1pPr>
          </a:lstStyle>
          <a:p>
            <a:pPr>
              <a:defRPr/>
            </a:pPr>
            <a:endParaRPr lang="en-US"/>
          </a:p>
        </p:txBody>
      </p:sp>
      <p:sp>
        <p:nvSpPr>
          <p:cNvPr id="37891" name="Rectangle 3">
            <a:extLst>
              <a:ext uri="{FF2B5EF4-FFF2-40B4-BE49-F238E27FC236}">
                <a16:creationId xmlns:a16="http://schemas.microsoft.com/office/drawing/2014/main" id="{1E1AD253-A247-4840-AA7A-E368F62C63EB}"/>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07" charset="0"/>
                <a:ea typeface="ＭＳ Ｐゴシック" pitchFamily="-107" charset="-128"/>
              </a:defRPr>
            </a:lvl1pPr>
          </a:lstStyle>
          <a:p>
            <a:pPr>
              <a:defRPr/>
            </a:pPr>
            <a:endParaRPr lang="en-US"/>
          </a:p>
        </p:txBody>
      </p:sp>
      <p:sp>
        <p:nvSpPr>
          <p:cNvPr id="37892" name="Rectangle 4">
            <a:extLst>
              <a:ext uri="{FF2B5EF4-FFF2-40B4-BE49-F238E27FC236}">
                <a16:creationId xmlns:a16="http://schemas.microsoft.com/office/drawing/2014/main" id="{DD4A3570-0E2E-45CD-8B7F-CCA9A59FD3AD}"/>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Times New Roman" pitchFamily="-107" charset="0"/>
                <a:ea typeface="ＭＳ Ｐゴシック" pitchFamily="-107" charset="-128"/>
              </a:defRPr>
            </a:lvl1pPr>
          </a:lstStyle>
          <a:p>
            <a:pPr>
              <a:defRPr/>
            </a:pPr>
            <a:endParaRPr lang="en-US"/>
          </a:p>
        </p:txBody>
      </p:sp>
      <p:sp>
        <p:nvSpPr>
          <p:cNvPr id="37893" name="Rectangle 5">
            <a:extLst>
              <a:ext uri="{FF2B5EF4-FFF2-40B4-BE49-F238E27FC236}">
                <a16:creationId xmlns:a16="http://schemas.microsoft.com/office/drawing/2014/main" id="{C12088AD-4F66-4A44-91E9-55072E17ABAD}"/>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64AB3414-F9CC-4739-B33C-3008749316E4}" type="slidenum">
              <a:rPr lang="en-US" altLang="en-US"/>
              <a:pPr>
                <a:defRPr/>
              </a:pPr>
              <a:t>‹#›</a:t>
            </a:fld>
            <a:endParaRPr lang="en-US" altLang="en-US"/>
          </a:p>
        </p:txBody>
      </p:sp>
    </p:spTree>
    <p:extLst>
      <p:ext uri="{BB962C8B-B14F-4D97-AF65-F5344CB8AC3E}">
        <p14:creationId xmlns:p14="http://schemas.microsoft.com/office/powerpoint/2010/main" val="1702462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938FF31-6DEE-44BF-88F2-DC98FFEBB10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107" charset="-128"/>
              </a:defRPr>
            </a:lvl1pPr>
          </a:lstStyle>
          <a:p>
            <a:pPr>
              <a:defRPr/>
            </a:pPr>
            <a:endParaRPr lang="en-US"/>
          </a:p>
        </p:txBody>
      </p:sp>
      <p:sp>
        <p:nvSpPr>
          <p:cNvPr id="18435" name="Rectangle 3">
            <a:extLst>
              <a:ext uri="{FF2B5EF4-FFF2-40B4-BE49-F238E27FC236}">
                <a16:creationId xmlns:a16="http://schemas.microsoft.com/office/drawing/2014/main" id="{2B73DF5F-DB51-4D39-94B2-2D51094EE3D6}"/>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07" charset="-128"/>
              </a:defRPr>
            </a:lvl1pPr>
          </a:lstStyle>
          <a:p>
            <a:pPr>
              <a:defRPr/>
            </a:pPr>
            <a:endParaRPr lang="en-US"/>
          </a:p>
        </p:txBody>
      </p:sp>
      <p:sp>
        <p:nvSpPr>
          <p:cNvPr id="2052" name="Rectangle 4">
            <a:extLst>
              <a:ext uri="{FF2B5EF4-FFF2-40B4-BE49-F238E27FC236}">
                <a16:creationId xmlns:a16="http://schemas.microsoft.com/office/drawing/2014/main" id="{9CCCBDDE-7F2C-44E2-B4A6-D166BF6AD2A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a:extLst>
              <a:ext uri="{FF2B5EF4-FFF2-40B4-BE49-F238E27FC236}">
                <a16:creationId xmlns:a16="http://schemas.microsoft.com/office/drawing/2014/main" id="{4C246665-24DB-4387-9290-3D77AFC1A356}"/>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a:extLst>
              <a:ext uri="{FF2B5EF4-FFF2-40B4-BE49-F238E27FC236}">
                <a16:creationId xmlns:a16="http://schemas.microsoft.com/office/drawing/2014/main" id="{3D635D2D-2374-4FC1-9CC9-775E77C9A6D3}"/>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107" charset="-128"/>
              </a:defRPr>
            </a:lvl1pPr>
          </a:lstStyle>
          <a:p>
            <a:pPr>
              <a:defRPr/>
            </a:pPr>
            <a:endParaRPr lang="en-US"/>
          </a:p>
        </p:txBody>
      </p:sp>
      <p:sp>
        <p:nvSpPr>
          <p:cNvPr id="18439" name="Rectangle 7">
            <a:extLst>
              <a:ext uri="{FF2B5EF4-FFF2-40B4-BE49-F238E27FC236}">
                <a16:creationId xmlns:a16="http://schemas.microsoft.com/office/drawing/2014/main" id="{B83BB438-9424-4D98-BA9E-AE4567FFB67F}"/>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72534F2-6FF8-42C7-B200-CB801DE8EC7E}" type="slidenum">
              <a:rPr lang="en-US" altLang="en-US"/>
              <a:pPr>
                <a:defRPr/>
              </a:pPr>
              <a:t>‹#›</a:t>
            </a:fld>
            <a:endParaRPr lang="en-US" altLang="en-US"/>
          </a:p>
        </p:txBody>
      </p:sp>
    </p:spTree>
    <p:extLst>
      <p:ext uri="{BB962C8B-B14F-4D97-AF65-F5344CB8AC3E}">
        <p14:creationId xmlns:p14="http://schemas.microsoft.com/office/powerpoint/2010/main" val="17034872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S PGothic" pitchFamily="34"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C95C-DDD8-45A2-9A4F-2870C6F45F88}" type="slidenum">
              <a:rPr lang="en-US" smtClean="0"/>
              <a:pPr/>
              <a:t>1</a:t>
            </a:fld>
            <a:endParaRPr lang="en-US"/>
          </a:p>
        </p:txBody>
      </p:sp>
    </p:spTree>
    <p:extLst>
      <p:ext uri="{BB962C8B-B14F-4D97-AF65-F5344CB8AC3E}">
        <p14:creationId xmlns:p14="http://schemas.microsoft.com/office/powerpoint/2010/main" val="2856558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8726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27096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596531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4/24/2025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Tree>
    <p:extLst>
      <p:ext uri="{BB962C8B-B14F-4D97-AF65-F5344CB8AC3E}">
        <p14:creationId xmlns:p14="http://schemas.microsoft.com/office/powerpoint/2010/main" val="266276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4/24/2025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2327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13737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027392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1463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4/24/2025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991341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6DFF08F-DC6B-4601-B491-B0F83F6DD2DA}" type="datetimeFigureOut">
              <a:rPr lang="en-US" dirty="0"/>
              <a:pPr/>
              <a:t>4/24/2025</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532082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4/24/2025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0401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4/24/2025</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4">
            <a:extLst>
              <a:ext uri="{FF2B5EF4-FFF2-40B4-BE49-F238E27FC236}">
                <a16:creationId xmlns:a16="http://schemas.microsoft.com/office/drawing/2014/main" id="{DE406D99-D4A0-45EE-84F1-503EAC6BE4E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213475"/>
            <a:ext cx="574675"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pic>
    </p:spTree>
    <p:extLst>
      <p:ext uri="{BB962C8B-B14F-4D97-AF65-F5344CB8AC3E}">
        <p14:creationId xmlns:p14="http://schemas.microsoft.com/office/powerpoint/2010/main" val="14779046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5091" y="457200"/>
            <a:ext cx="5989978" cy="2139379"/>
          </a:xfrm>
        </p:spPr>
        <p:txBody>
          <a:bodyPr>
            <a:normAutofit fontScale="90000"/>
          </a:bodyPr>
          <a:lstStyle/>
          <a:p>
            <a:r>
              <a:rPr lang="en-US" dirty="0"/>
              <a:t>Architecture Evaluation</a:t>
            </a:r>
            <a:endParaRPr lang="en-US" baseline="30000"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473337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407096"/>
            <a:ext cx="6034099" cy="887733"/>
          </a:xfrm>
        </p:spPr>
        <p:txBody>
          <a:bodyPr>
            <a:normAutofit fontScale="90000"/>
          </a:bodyPr>
          <a:lstStyle/>
          <a:p>
            <a:r>
              <a:rPr lang="en-US" dirty="0"/>
              <a:t>Evaluation by “Outsiders”</a:t>
            </a:r>
          </a:p>
        </p:txBody>
      </p:sp>
      <p:sp>
        <p:nvSpPr>
          <p:cNvPr id="3" name="Content Placeholder 2"/>
          <p:cNvSpPr>
            <a:spLocks noGrp="1"/>
          </p:cNvSpPr>
          <p:nvPr>
            <p:ph idx="1"/>
          </p:nvPr>
        </p:nvSpPr>
        <p:spPr/>
        <p:txBody>
          <a:bodyPr/>
          <a:lstStyle/>
          <a:p>
            <a:r>
              <a:rPr lang="en-US" dirty="0"/>
              <a:t>Outside the development team or organization</a:t>
            </a:r>
          </a:p>
          <a:p>
            <a:r>
              <a:rPr lang="en-US" dirty="0"/>
              <a:t>Chosen for </a:t>
            </a:r>
            <a:r>
              <a:rPr lang="en-US" b="1" dirty="0"/>
              <a:t>specialized knowledge or architectural experience</a:t>
            </a:r>
          </a:p>
          <a:p>
            <a:r>
              <a:rPr lang="en-US" dirty="0"/>
              <a:t>Can add more </a:t>
            </a:r>
            <a:r>
              <a:rPr lang="en-US" b="1" dirty="0"/>
              <a:t>credibility</a:t>
            </a:r>
            <a:r>
              <a:rPr lang="en-US" dirty="0"/>
              <a:t> for stakeholders</a:t>
            </a:r>
          </a:p>
          <a:p>
            <a:r>
              <a:rPr lang="en-US" dirty="0"/>
              <a:t>Generally evaluate the </a:t>
            </a:r>
            <a:r>
              <a:rPr lang="en-US" b="1" dirty="0"/>
              <a:t>entire architecture</a:t>
            </a:r>
          </a:p>
          <a:p>
            <a:endParaRPr lang="en-US" b="1" dirty="0"/>
          </a:p>
        </p:txBody>
      </p:sp>
    </p:spTree>
    <p:extLst>
      <p:ext uri="{BB962C8B-B14F-4D97-AF65-F5344CB8AC3E}">
        <p14:creationId xmlns:p14="http://schemas.microsoft.com/office/powerpoint/2010/main" val="2075442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394570"/>
            <a:ext cx="8142490" cy="900259"/>
          </a:xfrm>
        </p:spPr>
        <p:txBody>
          <a:bodyPr>
            <a:normAutofit/>
          </a:bodyPr>
          <a:lstStyle/>
          <a:p>
            <a:r>
              <a:rPr lang="en-US" dirty="0"/>
              <a:t>Contextual Factors for Evaluation</a:t>
            </a:r>
          </a:p>
        </p:txBody>
      </p:sp>
      <p:sp>
        <p:nvSpPr>
          <p:cNvPr id="3" name="Content Placeholder 2"/>
          <p:cNvSpPr>
            <a:spLocks noGrp="1"/>
          </p:cNvSpPr>
          <p:nvPr>
            <p:ph idx="1"/>
          </p:nvPr>
        </p:nvSpPr>
        <p:spPr/>
        <p:txBody>
          <a:bodyPr>
            <a:normAutofit/>
          </a:bodyPr>
          <a:lstStyle/>
          <a:p>
            <a:r>
              <a:rPr lang="en-US" dirty="0"/>
              <a:t>What </a:t>
            </a:r>
            <a:r>
              <a:rPr lang="en-US" b="1" dirty="0"/>
              <a:t>artifacts</a:t>
            </a:r>
            <a:r>
              <a:rPr lang="en-US" dirty="0"/>
              <a:t> are available?</a:t>
            </a:r>
            <a:r>
              <a:rPr lang="en-US" b="1" dirty="0"/>
              <a:t> </a:t>
            </a:r>
            <a:endParaRPr lang="en-US" dirty="0"/>
          </a:p>
          <a:p>
            <a:r>
              <a:rPr lang="en-US" b="1" dirty="0"/>
              <a:t>Who performs</a:t>
            </a:r>
            <a:r>
              <a:rPr lang="en-US" dirty="0"/>
              <a:t> the evaluation? </a:t>
            </a:r>
          </a:p>
          <a:p>
            <a:r>
              <a:rPr lang="en-US" dirty="0"/>
              <a:t>Which </a:t>
            </a:r>
            <a:r>
              <a:rPr lang="en-US" b="1" dirty="0"/>
              <a:t>stakeholders</a:t>
            </a:r>
            <a:r>
              <a:rPr lang="en-US" dirty="0"/>
              <a:t> are needed and will participate?</a:t>
            </a:r>
            <a:r>
              <a:rPr lang="en-US" b="1" dirty="0"/>
              <a:t> </a:t>
            </a:r>
            <a:r>
              <a:rPr lang="en-US" dirty="0"/>
              <a:t>What stakeholders see the </a:t>
            </a:r>
            <a:r>
              <a:rPr lang="en-US" b="1" dirty="0"/>
              <a:t>results</a:t>
            </a:r>
            <a:r>
              <a:rPr lang="en-US" dirty="0"/>
              <a:t>?</a:t>
            </a:r>
            <a:r>
              <a:rPr lang="en-US" b="1" dirty="0"/>
              <a:t> </a:t>
            </a:r>
            <a:endParaRPr lang="en-US" dirty="0"/>
          </a:p>
          <a:p>
            <a:r>
              <a:rPr lang="en-US" dirty="0"/>
              <a:t>What are the </a:t>
            </a:r>
            <a:r>
              <a:rPr lang="en-US" b="1" dirty="0"/>
              <a:t>business goals</a:t>
            </a:r>
            <a:r>
              <a:rPr lang="en-US" dirty="0"/>
              <a:t>?</a:t>
            </a:r>
            <a:r>
              <a:rPr lang="en-US" b="1" dirty="0"/>
              <a:t> </a:t>
            </a:r>
            <a:r>
              <a:rPr lang="en-US" dirty="0"/>
              <a:t>The evaluation should answer whether the system will satisfy the business goals. </a:t>
            </a:r>
          </a:p>
          <a:p>
            <a:endParaRPr lang="en-US" dirty="0"/>
          </a:p>
        </p:txBody>
      </p:sp>
    </p:spTree>
    <p:extLst>
      <p:ext uri="{BB962C8B-B14F-4D97-AF65-F5344CB8AC3E}">
        <p14:creationId xmlns:p14="http://schemas.microsoft.com/office/powerpoint/2010/main" val="1316171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04" y="388937"/>
            <a:ext cx="8393587" cy="1100676"/>
          </a:xfrm>
        </p:spPr>
        <p:txBody>
          <a:bodyPr>
            <a:normAutofit fontScale="90000"/>
          </a:bodyPr>
          <a:lstStyle/>
          <a:p>
            <a:r>
              <a:rPr lang="en-US" dirty="0"/>
              <a:t>The Architecture Tradeoff Analysis Method</a:t>
            </a:r>
          </a:p>
        </p:txBody>
      </p:sp>
      <p:sp>
        <p:nvSpPr>
          <p:cNvPr id="3" name="Content Placeholder 2"/>
          <p:cNvSpPr>
            <a:spLocks noGrp="1"/>
          </p:cNvSpPr>
          <p:nvPr>
            <p:ph idx="1"/>
          </p:nvPr>
        </p:nvSpPr>
        <p:spPr>
          <a:xfrm>
            <a:off x="957785" y="1798529"/>
            <a:ext cx="7112000" cy="4572000"/>
          </a:xfrm>
        </p:spPr>
        <p:txBody>
          <a:bodyPr>
            <a:normAutofit/>
          </a:bodyPr>
          <a:lstStyle/>
          <a:p>
            <a:pPr>
              <a:buNone/>
            </a:pPr>
            <a:r>
              <a:rPr lang="en-US" dirty="0"/>
              <a:t>A method to evaluate software architecture to discover:</a:t>
            </a:r>
          </a:p>
          <a:p>
            <a:r>
              <a:rPr lang="en-US" b="1" dirty="0"/>
              <a:t>Risks</a:t>
            </a:r>
            <a:r>
              <a:rPr lang="en-US" dirty="0"/>
              <a:t> - alternatives that might create </a:t>
            </a:r>
            <a:r>
              <a:rPr lang="en-US" b="1" dirty="0"/>
              <a:t>future problems</a:t>
            </a:r>
            <a:r>
              <a:rPr lang="en-US" dirty="0"/>
              <a:t> in some quality attribute</a:t>
            </a:r>
          </a:p>
          <a:p>
            <a:r>
              <a:rPr lang="en-US" b="1" dirty="0"/>
              <a:t>Non-risks</a:t>
            </a:r>
            <a:r>
              <a:rPr lang="en-US" dirty="0"/>
              <a:t> - decisions that promote qualities that help </a:t>
            </a:r>
            <a:r>
              <a:rPr lang="en-US" b="1" dirty="0"/>
              <a:t>realize</a:t>
            </a:r>
            <a:r>
              <a:rPr lang="en-US" dirty="0"/>
              <a:t> business/mission </a:t>
            </a:r>
            <a:r>
              <a:rPr lang="en-US" b="1" dirty="0"/>
              <a:t>goals</a:t>
            </a:r>
          </a:p>
          <a:p>
            <a:r>
              <a:rPr lang="en-US" b="1" dirty="0"/>
              <a:t>Sensitivity points </a:t>
            </a:r>
            <a:r>
              <a:rPr lang="en-US" dirty="0"/>
              <a:t>- alternatives for which a </a:t>
            </a:r>
            <a:r>
              <a:rPr lang="en-US" b="1" dirty="0"/>
              <a:t>slight change</a:t>
            </a:r>
            <a:r>
              <a:rPr lang="en-US" dirty="0"/>
              <a:t> makes a </a:t>
            </a:r>
            <a:r>
              <a:rPr lang="en-US" b="1" dirty="0"/>
              <a:t>significant difference</a:t>
            </a:r>
            <a:r>
              <a:rPr lang="en-US" dirty="0"/>
              <a:t> in some quality attribute</a:t>
            </a:r>
          </a:p>
          <a:p>
            <a:r>
              <a:rPr lang="en-US" b="1" dirty="0"/>
              <a:t>Tradeoffs</a:t>
            </a:r>
            <a:r>
              <a:rPr lang="en-US" dirty="0"/>
              <a:t> - decisions affecting more than one quality attribute</a:t>
            </a:r>
          </a:p>
          <a:p>
            <a:r>
              <a:rPr lang="en-US" b="1" dirty="0"/>
              <a:t>Not precise analysis </a:t>
            </a:r>
            <a:r>
              <a:rPr lang="en-US" dirty="0"/>
              <a:t>– find </a:t>
            </a:r>
            <a:r>
              <a:rPr lang="en-US" b="1" dirty="0"/>
              <a:t>potential conflicts</a:t>
            </a:r>
            <a:r>
              <a:rPr lang="en-US" dirty="0"/>
              <a:t> between architectural decisions and predicted quality to identify </a:t>
            </a:r>
            <a:r>
              <a:rPr lang="en-US" b="1" dirty="0"/>
              <a:t>possible design mitigation </a:t>
            </a:r>
          </a:p>
        </p:txBody>
      </p:sp>
    </p:spTree>
    <p:extLst>
      <p:ext uri="{BB962C8B-B14F-4D97-AF65-F5344CB8AC3E}">
        <p14:creationId xmlns:p14="http://schemas.microsoft.com/office/powerpoint/2010/main" val="50127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557408"/>
            <a:ext cx="5055460" cy="737421"/>
          </a:xfrm>
        </p:spPr>
        <p:txBody>
          <a:bodyPr>
            <a:normAutofit/>
          </a:bodyPr>
          <a:lstStyle/>
          <a:p>
            <a:r>
              <a:rPr lang="en-US" dirty="0"/>
              <a:t>ATAM Outputs</a:t>
            </a:r>
          </a:p>
        </p:txBody>
      </p:sp>
      <p:sp>
        <p:nvSpPr>
          <p:cNvPr id="3" name="Content Placeholder 2"/>
          <p:cNvSpPr>
            <a:spLocks noGrp="1"/>
          </p:cNvSpPr>
          <p:nvPr>
            <p:ph idx="1"/>
          </p:nvPr>
        </p:nvSpPr>
        <p:spPr/>
        <p:txBody>
          <a:bodyPr/>
          <a:lstStyle/>
          <a:p>
            <a:r>
              <a:rPr lang="en-US" b="1" dirty="0"/>
              <a:t>Presentation of the architecture</a:t>
            </a:r>
          </a:p>
          <a:p>
            <a:r>
              <a:rPr lang="en-US" dirty="0"/>
              <a:t>Re- Articulation of </a:t>
            </a:r>
            <a:r>
              <a:rPr lang="en-US" b="1" dirty="0"/>
              <a:t>business goals (Not so much an output, just a re-affirmation)</a:t>
            </a:r>
          </a:p>
          <a:p>
            <a:r>
              <a:rPr lang="en-US" dirty="0"/>
              <a:t>Prioritized </a:t>
            </a:r>
            <a:r>
              <a:rPr lang="en-US" b="1" dirty="0"/>
              <a:t>QA</a:t>
            </a:r>
            <a:r>
              <a:rPr lang="en-US" dirty="0"/>
              <a:t> requirements expressed as </a:t>
            </a:r>
            <a:r>
              <a:rPr lang="en-US" b="1" dirty="0"/>
              <a:t>scenarios</a:t>
            </a:r>
          </a:p>
          <a:p>
            <a:r>
              <a:rPr lang="en-US" dirty="0"/>
              <a:t>Specific </a:t>
            </a:r>
            <a:r>
              <a:rPr lang="en-US" b="1" dirty="0"/>
              <a:t>risks and non-risks</a:t>
            </a:r>
            <a:r>
              <a:rPr lang="en-US" dirty="0"/>
              <a:t>, plus overarching </a:t>
            </a:r>
            <a:r>
              <a:rPr lang="en-US" b="1" dirty="0"/>
              <a:t>risk themes</a:t>
            </a:r>
            <a:r>
              <a:rPr lang="en-US" dirty="0"/>
              <a:t> that may have far reaching impacts on business goals</a:t>
            </a:r>
          </a:p>
          <a:p>
            <a:r>
              <a:rPr lang="en-US" dirty="0"/>
              <a:t>Architecture </a:t>
            </a:r>
            <a:r>
              <a:rPr lang="en-US" b="1" dirty="0"/>
              <a:t>decisions mapped</a:t>
            </a:r>
            <a:r>
              <a:rPr lang="en-US" dirty="0"/>
              <a:t> to QA </a:t>
            </a:r>
            <a:r>
              <a:rPr lang="en-US" b="1" dirty="0"/>
              <a:t>requirements</a:t>
            </a:r>
          </a:p>
          <a:p>
            <a:r>
              <a:rPr lang="en-US" dirty="0"/>
              <a:t>Identified </a:t>
            </a:r>
            <a:r>
              <a:rPr lang="en-US" b="1" dirty="0"/>
              <a:t>sensitivity points and tradeoffs</a:t>
            </a:r>
          </a:p>
          <a:p>
            <a:endParaRPr lang="en-US" dirty="0"/>
          </a:p>
        </p:txBody>
      </p:sp>
    </p:spTree>
    <p:extLst>
      <p:ext uri="{BB962C8B-B14F-4D97-AF65-F5344CB8AC3E}">
        <p14:creationId xmlns:p14="http://schemas.microsoft.com/office/powerpoint/2010/main" val="3348723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63047"/>
            <a:ext cx="4913322" cy="812707"/>
          </a:xfrm>
        </p:spPr>
        <p:txBody>
          <a:bodyPr>
            <a:normAutofit/>
          </a:bodyPr>
          <a:lstStyle/>
          <a:p>
            <a:r>
              <a:rPr lang="en-US" dirty="0"/>
              <a:t>ATAM Process</a:t>
            </a:r>
          </a:p>
        </p:txBody>
      </p:sp>
      <p:sp>
        <p:nvSpPr>
          <p:cNvPr id="3" name="Content Placeholder 2"/>
          <p:cNvSpPr>
            <a:spLocks noGrp="1"/>
          </p:cNvSpPr>
          <p:nvPr>
            <p:ph idx="1"/>
          </p:nvPr>
        </p:nvSpPr>
        <p:spPr>
          <a:xfrm>
            <a:off x="990600" y="1926920"/>
            <a:ext cx="7112000" cy="4495800"/>
          </a:xfrm>
        </p:spPr>
        <p:txBody>
          <a:bodyPr>
            <a:normAutofit/>
          </a:bodyPr>
          <a:lstStyle/>
          <a:p>
            <a:r>
              <a:rPr lang="en-US" dirty="0"/>
              <a:t>A </a:t>
            </a:r>
            <a:r>
              <a:rPr lang="en-US" b="1" dirty="0"/>
              <a:t>short, facilitated interaction </a:t>
            </a:r>
            <a:r>
              <a:rPr lang="en-US" dirty="0"/>
              <a:t>between multiple stakeholders to identify risks, sensitivities, and tradeoffs</a:t>
            </a:r>
          </a:p>
          <a:p>
            <a:r>
              <a:rPr lang="en-US" dirty="0"/>
              <a:t>Evaluation team – 3-5 “outsiders”</a:t>
            </a:r>
          </a:p>
          <a:p>
            <a:pPr lvl="1"/>
            <a:r>
              <a:rPr lang="en-US" dirty="0"/>
              <a:t>Experienced architects</a:t>
            </a:r>
          </a:p>
          <a:p>
            <a:pPr lvl="1"/>
            <a:r>
              <a:rPr lang="en-US" dirty="0"/>
              <a:t>Roles : team leader, moderator to facilitate, scribe(s), questioners</a:t>
            </a:r>
          </a:p>
          <a:p>
            <a:r>
              <a:rPr lang="en-US" dirty="0"/>
              <a:t>Representative </a:t>
            </a:r>
            <a:r>
              <a:rPr lang="en-US" b="1" dirty="0"/>
              <a:t>stakeholders</a:t>
            </a:r>
            <a:r>
              <a:rPr lang="en-US" dirty="0"/>
              <a:t> and </a:t>
            </a:r>
            <a:r>
              <a:rPr lang="en-US" b="1" dirty="0"/>
              <a:t>decision makers</a:t>
            </a:r>
          </a:p>
          <a:p>
            <a:r>
              <a:rPr lang="en-US" dirty="0"/>
              <a:t>Preconditions:</a:t>
            </a:r>
          </a:p>
          <a:p>
            <a:pPr lvl="1"/>
            <a:r>
              <a:rPr lang="en-US" dirty="0"/>
              <a:t>Software </a:t>
            </a:r>
            <a:r>
              <a:rPr lang="en-US" b="1" dirty="0"/>
              <a:t>architecture exists </a:t>
            </a:r>
            <a:r>
              <a:rPr lang="en-US" dirty="0"/>
              <a:t>and is </a:t>
            </a:r>
            <a:r>
              <a:rPr lang="en-US" b="1" dirty="0"/>
              <a:t>documented</a:t>
            </a:r>
          </a:p>
          <a:p>
            <a:pPr lvl="1"/>
            <a:r>
              <a:rPr lang="en-US" dirty="0"/>
              <a:t>Prepare architecture and business presentations</a:t>
            </a:r>
          </a:p>
          <a:p>
            <a:pPr lvl="1"/>
            <a:r>
              <a:rPr lang="en-US" dirty="0"/>
              <a:t>Material is reviewed ahead of time</a:t>
            </a:r>
          </a:p>
        </p:txBody>
      </p:sp>
    </p:spTree>
    <p:extLst>
      <p:ext uri="{BB962C8B-B14F-4D97-AF65-F5344CB8AC3E}">
        <p14:creationId xmlns:p14="http://schemas.microsoft.com/office/powerpoint/2010/main" val="2032071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1247" y="828675"/>
            <a:ext cx="2487861" cy="466154"/>
          </a:xfrm>
        </p:spPr>
        <p:txBody>
          <a:bodyPr>
            <a:normAutofit fontScale="90000"/>
          </a:bodyPr>
          <a:lstStyle/>
          <a:p>
            <a:r>
              <a:rPr lang="en-US" dirty="0"/>
              <a:t>ATAM Phases</a:t>
            </a:r>
          </a:p>
        </p:txBody>
      </p:sp>
      <p:graphicFrame>
        <p:nvGraphicFramePr>
          <p:cNvPr id="5" name="Table 4"/>
          <p:cNvGraphicFramePr>
            <a:graphicFrameLocks noGrp="1"/>
          </p:cNvGraphicFramePr>
          <p:nvPr/>
        </p:nvGraphicFramePr>
        <p:xfrm>
          <a:off x="228600" y="1600200"/>
          <a:ext cx="8424936" cy="4302760"/>
        </p:xfrm>
        <a:graphic>
          <a:graphicData uri="http://schemas.openxmlformats.org/drawingml/2006/table">
            <a:tbl>
              <a:tblPr firstRow="1" bandRow="1">
                <a:tableStyleId>{93296810-A885-4BE3-A3E7-6D5BEEA58F35}</a:tableStyleId>
              </a:tblPr>
              <a:tblGrid>
                <a:gridCol w="891480">
                  <a:extLst>
                    <a:ext uri="{9D8B030D-6E8A-4147-A177-3AD203B41FA5}">
                      <a16:colId xmlns:a16="http://schemas.microsoft.com/office/drawing/2014/main" val="20000"/>
                    </a:ext>
                  </a:extLst>
                </a:gridCol>
                <a:gridCol w="3068960">
                  <a:extLst>
                    <a:ext uri="{9D8B030D-6E8A-4147-A177-3AD203B41FA5}">
                      <a16:colId xmlns:a16="http://schemas.microsoft.com/office/drawing/2014/main" val="20001"/>
                    </a:ext>
                  </a:extLst>
                </a:gridCol>
                <a:gridCol w="2358262">
                  <a:extLst>
                    <a:ext uri="{9D8B030D-6E8A-4147-A177-3AD203B41FA5}">
                      <a16:colId xmlns:a16="http://schemas.microsoft.com/office/drawing/2014/main" val="20002"/>
                    </a:ext>
                  </a:extLst>
                </a:gridCol>
                <a:gridCol w="2106234">
                  <a:extLst>
                    <a:ext uri="{9D8B030D-6E8A-4147-A177-3AD203B41FA5}">
                      <a16:colId xmlns:a16="http://schemas.microsoft.com/office/drawing/2014/main" val="20003"/>
                    </a:ext>
                  </a:extLst>
                </a:gridCol>
              </a:tblGrid>
              <a:tr h="370840">
                <a:tc>
                  <a:txBody>
                    <a:bodyPr/>
                    <a:lstStyle/>
                    <a:p>
                      <a:r>
                        <a:rPr lang="en-US" dirty="0"/>
                        <a:t>Phase</a:t>
                      </a:r>
                    </a:p>
                  </a:txBody>
                  <a:tcPr/>
                </a:tc>
                <a:tc>
                  <a:txBody>
                    <a:bodyPr/>
                    <a:lstStyle/>
                    <a:p>
                      <a:r>
                        <a:rPr lang="en-US" dirty="0"/>
                        <a:t>Activity</a:t>
                      </a:r>
                    </a:p>
                  </a:txBody>
                  <a:tcPr/>
                </a:tc>
                <a:tc>
                  <a:txBody>
                    <a:bodyPr/>
                    <a:lstStyle/>
                    <a:p>
                      <a:r>
                        <a:rPr lang="en-US" dirty="0"/>
                        <a:t>Participants</a:t>
                      </a:r>
                    </a:p>
                  </a:txBody>
                  <a:tcPr/>
                </a:tc>
                <a:tc>
                  <a:txBody>
                    <a:bodyPr/>
                    <a:lstStyle/>
                    <a:p>
                      <a:r>
                        <a:rPr lang="en-US" dirty="0"/>
                        <a:t>Typical duration</a:t>
                      </a:r>
                    </a:p>
                  </a:txBody>
                  <a:tcPr/>
                </a:tc>
                <a:extLst>
                  <a:ext uri="{0D108BD9-81ED-4DB2-BD59-A6C34878D82A}">
                    <a16:rowId xmlns:a16="http://schemas.microsoft.com/office/drawing/2014/main" val="10000"/>
                  </a:ext>
                </a:extLst>
              </a:tr>
              <a:tr h="370840">
                <a:tc>
                  <a:txBody>
                    <a:bodyPr/>
                    <a:lstStyle/>
                    <a:p>
                      <a:r>
                        <a:rPr lang="en-US" dirty="0"/>
                        <a:t>0</a:t>
                      </a:r>
                    </a:p>
                  </a:txBody>
                  <a:tcPr/>
                </a:tc>
                <a:tc>
                  <a:txBody>
                    <a:bodyPr/>
                    <a:lstStyle/>
                    <a:p>
                      <a:r>
                        <a:rPr lang="en-US" dirty="0"/>
                        <a:t>Partnership and preparation:  Logistics, planning, stakeholder recruitment, team formation</a:t>
                      </a:r>
                    </a:p>
                  </a:txBody>
                  <a:tcPr/>
                </a:tc>
                <a:tc>
                  <a:txBody>
                    <a:bodyPr/>
                    <a:lstStyle/>
                    <a:p>
                      <a:r>
                        <a:rPr lang="en-US" dirty="0"/>
                        <a:t>Evaluation team leadership</a:t>
                      </a:r>
                      <a:r>
                        <a:rPr lang="en-US" baseline="0" dirty="0"/>
                        <a:t> and key project decision-makers</a:t>
                      </a:r>
                      <a:endParaRPr lang="en-US" dirty="0"/>
                    </a:p>
                  </a:txBody>
                  <a:tcPr/>
                </a:tc>
                <a:tc>
                  <a:txBody>
                    <a:bodyPr/>
                    <a:lstStyle/>
                    <a:p>
                      <a:r>
                        <a:rPr lang="en-US" dirty="0"/>
                        <a:t>Proceeds informally as required, perhaps over a few weeks</a:t>
                      </a:r>
                    </a:p>
                  </a:txBody>
                  <a:tcPr/>
                </a:tc>
                <a:extLst>
                  <a:ext uri="{0D108BD9-81ED-4DB2-BD59-A6C34878D82A}">
                    <a16:rowId xmlns:a16="http://schemas.microsoft.com/office/drawing/2014/main" val="10001"/>
                  </a:ext>
                </a:extLst>
              </a:tr>
              <a:tr h="370840">
                <a:tc>
                  <a:txBody>
                    <a:bodyPr/>
                    <a:lstStyle/>
                    <a:p>
                      <a:r>
                        <a:rPr lang="en-US" dirty="0"/>
                        <a:t>1</a:t>
                      </a:r>
                    </a:p>
                  </a:txBody>
                  <a:tcPr/>
                </a:tc>
                <a:tc>
                  <a:txBody>
                    <a:bodyPr/>
                    <a:lstStyle/>
                    <a:p>
                      <a:r>
                        <a:rPr lang="en-US" dirty="0"/>
                        <a:t>Evaluation</a:t>
                      </a:r>
                      <a:r>
                        <a:rPr lang="en-US" baseline="0" dirty="0"/>
                        <a:t>:  Steps 1-6</a:t>
                      </a:r>
                      <a:endParaRPr lang="en-US" dirty="0"/>
                    </a:p>
                  </a:txBody>
                  <a:tcPr/>
                </a:tc>
                <a:tc>
                  <a:txBody>
                    <a:bodyPr/>
                    <a:lstStyle/>
                    <a:p>
                      <a:r>
                        <a:rPr lang="en-US" dirty="0"/>
                        <a:t>Evaluation</a:t>
                      </a:r>
                      <a:r>
                        <a:rPr lang="en-US" baseline="0" dirty="0"/>
                        <a:t> team and project decision-makers</a:t>
                      </a:r>
                      <a:endParaRPr lang="en-US" dirty="0"/>
                    </a:p>
                  </a:txBody>
                  <a:tcPr/>
                </a:tc>
                <a:tc>
                  <a:txBody>
                    <a:bodyPr/>
                    <a:lstStyle/>
                    <a:p>
                      <a:r>
                        <a:rPr lang="en-US" dirty="0"/>
                        <a:t>1-2 days followed by a hiatus of 2-3 weeks</a:t>
                      </a:r>
                    </a:p>
                  </a:txBody>
                  <a:tcPr/>
                </a:tc>
                <a:extLst>
                  <a:ext uri="{0D108BD9-81ED-4DB2-BD59-A6C34878D82A}">
                    <a16:rowId xmlns:a16="http://schemas.microsoft.com/office/drawing/2014/main" val="10002"/>
                  </a:ext>
                </a:extLst>
              </a:tr>
              <a:tr h="370840">
                <a:tc>
                  <a:txBody>
                    <a:bodyPr/>
                    <a:lstStyle/>
                    <a:p>
                      <a:r>
                        <a:rPr lang="en-US" dirty="0"/>
                        <a:t>2</a:t>
                      </a:r>
                    </a:p>
                  </a:txBody>
                  <a:tcPr/>
                </a:tc>
                <a:tc>
                  <a:txBody>
                    <a:bodyPr/>
                    <a:lstStyle/>
                    <a:p>
                      <a:r>
                        <a:rPr lang="en-US" dirty="0"/>
                        <a:t>Evaluation:  Steps 7-9</a:t>
                      </a:r>
                    </a:p>
                  </a:txBody>
                  <a:tcPr/>
                </a:tc>
                <a:tc>
                  <a:txBody>
                    <a:bodyPr/>
                    <a:lstStyle/>
                    <a:p>
                      <a:r>
                        <a:rPr lang="en-US" dirty="0"/>
                        <a:t>Evaluation</a:t>
                      </a:r>
                      <a:r>
                        <a:rPr lang="en-US" baseline="0" dirty="0"/>
                        <a:t> team, project decision makers, stakeholders</a:t>
                      </a:r>
                      <a:endParaRPr lang="en-US" dirty="0"/>
                    </a:p>
                  </a:txBody>
                  <a:tcPr/>
                </a:tc>
                <a:tc>
                  <a:txBody>
                    <a:bodyPr/>
                    <a:lstStyle/>
                    <a:p>
                      <a:r>
                        <a:rPr lang="en-US" dirty="0"/>
                        <a:t>2 days</a:t>
                      </a:r>
                    </a:p>
                  </a:txBody>
                  <a:tcPr/>
                </a:tc>
                <a:extLst>
                  <a:ext uri="{0D108BD9-81ED-4DB2-BD59-A6C34878D82A}">
                    <a16:rowId xmlns:a16="http://schemas.microsoft.com/office/drawing/2014/main" val="10003"/>
                  </a:ext>
                </a:extLst>
              </a:tr>
              <a:tr h="370840">
                <a:tc>
                  <a:txBody>
                    <a:bodyPr/>
                    <a:lstStyle/>
                    <a:p>
                      <a:r>
                        <a:rPr lang="en-US" dirty="0"/>
                        <a:t>3</a:t>
                      </a:r>
                    </a:p>
                  </a:txBody>
                  <a:tcPr/>
                </a:tc>
                <a:tc>
                  <a:txBody>
                    <a:bodyPr/>
                    <a:lstStyle/>
                    <a:p>
                      <a:r>
                        <a:rPr lang="en-US" dirty="0"/>
                        <a:t>Follow-up:  Report generation</a:t>
                      </a:r>
                      <a:r>
                        <a:rPr lang="en-US" baseline="0" dirty="0"/>
                        <a:t> and delivery, process improvement</a:t>
                      </a:r>
                      <a:endParaRPr lang="en-US" dirty="0"/>
                    </a:p>
                  </a:txBody>
                  <a:tcPr/>
                </a:tc>
                <a:tc>
                  <a:txBody>
                    <a:bodyPr/>
                    <a:lstStyle/>
                    <a:p>
                      <a:r>
                        <a:rPr lang="en-US" dirty="0"/>
                        <a:t>Evaluation</a:t>
                      </a:r>
                      <a:r>
                        <a:rPr lang="en-US" baseline="0" dirty="0"/>
                        <a:t> team and evaluation client</a:t>
                      </a:r>
                      <a:endParaRPr lang="en-US" dirty="0"/>
                    </a:p>
                  </a:txBody>
                  <a:tcPr/>
                </a:tc>
                <a:tc>
                  <a:txBody>
                    <a:bodyPr/>
                    <a:lstStyle/>
                    <a:p>
                      <a:r>
                        <a:rPr lang="en-US" dirty="0"/>
                        <a:t>1</a:t>
                      </a:r>
                      <a:r>
                        <a:rPr lang="en-US" baseline="0" dirty="0"/>
                        <a:t> week</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09936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381000" y="838200"/>
            <a:ext cx="8360432" cy="4790302"/>
          </a:xfrm>
          <a:prstGeom prst="rect">
            <a:avLst/>
          </a:prstGeom>
          <a:noFill/>
          <a:ln w="9525">
            <a:noFill/>
            <a:miter lim="800000"/>
            <a:headEnd/>
            <a:tailEnd/>
          </a:ln>
        </p:spPr>
      </p:pic>
    </p:spTree>
    <p:extLst>
      <p:ext uri="{BB962C8B-B14F-4D97-AF65-F5344CB8AC3E}">
        <p14:creationId xmlns:p14="http://schemas.microsoft.com/office/powerpoint/2010/main" val="4181636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66C96-E2E5-4329-832C-3ECD733A12DC}"/>
              </a:ext>
            </a:extLst>
          </p:cNvPr>
          <p:cNvSpPr>
            <a:spLocks noGrp="1"/>
          </p:cNvSpPr>
          <p:nvPr>
            <p:ph type="title"/>
          </p:nvPr>
        </p:nvSpPr>
        <p:spPr/>
        <p:txBody>
          <a:bodyPr/>
          <a:lstStyle/>
          <a:p>
            <a:r>
              <a:rPr lang="en-US" dirty="0"/>
              <a:t>Tools and techniques to help</a:t>
            </a:r>
          </a:p>
        </p:txBody>
      </p:sp>
      <p:sp>
        <p:nvSpPr>
          <p:cNvPr id="3" name="Content Placeholder 2">
            <a:extLst>
              <a:ext uri="{FF2B5EF4-FFF2-40B4-BE49-F238E27FC236}">
                <a16:creationId xmlns:a16="http://schemas.microsoft.com/office/drawing/2014/main" id="{3F1A76D5-EB8E-4652-BC15-097D7B8B92BF}"/>
              </a:ext>
            </a:extLst>
          </p:cNvPr>
          <p:cNvSpPr>
            <a:spLocks noGrp="1"/>
          </p:cNvSpPr>
          <p:nvPr>
            <p:ph idx="1"/>
          </p:nvPr>
        </p:nvSpPr>
        <p:spPr/>
        <p:txBody>
          <a:bodyPr/>
          <a:lstStyle/>
          <a:p>
            <a:pPr marL="514350" indent="-227013">
              <a:buFont typeface="Arial" panose="020B0604020202020204" pitchFamily="34" charset="0"/>
              <a:buChar char="•"/>
            </a:pPr>
            <a:r>
              <a:rPr lang="en-US" dirty="0"/>
              <a:t>Checklists</a:t>
            </a:r>
          </a:p>
          <a:p>
            <a:pPr marL="514350" indent="-227013">
              <a:buFont typeface="Arial" panose="020B0604020202020204" pitchFamily="34" charset="0"/>
              <a:buChar char="•"/>
            </a:pPr>
            <a:r>
              <a:rPr lang="en-US" dirty="0"/>
              <a:t>Thought experiments</a:t>
            </a:r>
          </a:p>
          <a:p>
            <a:pPr marL="514350" indent="-227013">
              <a:buFont typeface="Arial" panose="020B0604020202020204" pitchFamily="34" charset="0"/>
              <a:buChar char="•"/>
            </a:pPr>
            <a:r>
              <a:rPr lang="en-US" dirty="0"/>
              <a:t>Analytical Models</a:t>
            </a:r>
          </a:p>
          <a:p>
            <a:pPr marL="514350" indent="-227013">
              <a:buFont typeface="Arial" panose="020B0604020202020204" pitchFamily="34" charset="0"/>
              <a:buChar char="•"/>
            </a:pPr>
            <a:r>
              <a:rPr lang="en-US" dirty="0"/>
              <a:t>Prototype and Simulations (my personal </a:t>
            </a:r>
            <a:r>
              <a:rPr lang="en-US" dirty="0" err="1"/>
              <a:t>favourite</a:t>
            </a:r>
            <a:r>
              <a:rPr lang="en-US" dirty="0"/>
              <a:t>)</a:t>
            </a:r>
          </a:p>
        </p:txBody>
      </p:sp>
    </p:spTree>
    <p:extLst>
      <p:ext uri="{BB962C8B-B14F-4D97-AF65-F5344CB8AC3E}">
        <p14:creationId xmlns:p14="http://schemas.microsoft.com/office/powerpoint/2010/main" val="2361857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CC52422-D0DF-4C46-88F8-357E3B23694E}"/>
              </a:ext>
            </a:extLst>
          </p:cNvPr>
          <p:cNvSpPr>
            <a:spLocks noGrp="1"/>
          </p:cNvSpPr>
          <p:nvPr>
            <p:ph type="title"/>
          </p:nvPr>
        </p:nvSpPr>
        <p:spPr/>
        <p:txBody>
          <a:bodyPr/>
          <a:lstStyle/>
          <a:p>
            <a:r>
              <a:rPr lang="en-US" dirty="0"/>
              <a:t>Tools/ Techniques - 1</a:t>
            </a:r>
          </a:p>
        </p:txBody>
      </p:sp>
      <p:sp>
        <p:nvSpPr>
          <p:cNvPr id="5" name="Content Placeholder 4">
            <a:extLst>
              <a:ext uri="{FF2B5EF4-FFF2-40B4-BE49-F238E27FC236}">
                <a16:creationId xmlns:a16="http://schemas.microsoft.com/office/drawing/2014/main" id="{74DB2C1F-AFC8-4380-90D9-5A72D502201A}"/>
              </a:ext>
            </a:extLst>
          </p:cNvPr>
          <p:cNvSpPr>
            <a:spLocks noGrp="1"/>
          </p:cNvSpPr>
          <p:nvPr>
            <p:ph sz="half" idx="1"/>
          </p:nvPr>
        </p:nvSpPr>
        <p:spPr/>
        <p:txBody>
          <a:bodyPr>
            <a:normAutofit fontScale="62500" lnSpcReduction="20000"/>
          </a:bodyPr>
          <a:lstStyle/>
          <a:p>
            <a:pPr>
              <a:spcBef>
                <a:spcPts val="200"/>
              </a:spcBef>
            </a:pPr>
            <a:r>
              <a:rPr lang="en-US" sz="2600" u="sng" dirty="0"/>
              <a:t>Checklists</a:t>
            </a:r>
          </a:p>
          <a:p>
            <a:pPr>
              <a:spcBef>
                <a:spcPts val="200"/>
              </a:spcBef>
            </a:pPr>
            <a:endParaRPr lang="en-US" dirty="0"/>
          </a:p>
          <a:p>
            <a:pPr>
              <a:spcBef>
                <a:spcPts val="200"/>
              </a:spcBef>
            </a:pPr>
            <a:r>
              <a:rPr lang="en-US" dirty="0"/>
              <a:t>Checklists have been proven as reliable tools for ensuring processes are correctly followed and specific tasks or questions are addressed.[^4]  The</a:t>
            </a:r>
          </a:p>
          <a:p>
            <a:pPr>
              <a:spcBef>
                <a:spcPts val="200"/>
              </a:spcBef>
            </a:pPr>
            <a:r>
              <a:rPr lang="en-US" dirty="0"/>
              <a:t>human mind cannot remember all the details that need to be considered in complex</a:t>
            </a:r>
          </a:p>
          <a:p>
            <a:pPr>
              <a:spcBef>
                <a:spcPts val="200"/>
              </a:spcBef>
            </a:pPr>
            <a:r>
              <a:rPr lang="en-US" dirty="0"/>
              <a:t>designs or processes.  Developing checklists provides a tool to capture </a:t>
            </a:r>
          </a:p>
          <a:p>
            <a:pPr>
              <a:spcBef>
                <a:spcPts val="200"/>
              </a:spcBef>
            </a:pPr>
            <a:r>
              <a:rPr lang="en-US" dirty="0"/>
              <a:t>knowledge and ensure it is remembered and leveraged.</a:t>
            </a:r>
          </a:p>
          <a:p>
            <a:pPr>
              <a:spcBef>
                <a:spcPts val="200"/>
              </a:spcBef>
            </a:pPr>
            <a:endParaRPr lang="en-US" dirty="0"/>
          </a:p>
          <a:p>
            <a:pPr>
              <a:spcBef>
                <a:spcPts val="200"/>
              </a:spcBef>
            </a:pPr>
            <a:r>
              <a:rPr lang="en-US" dirty="0"/>
              <a:t>An example that can be used for validating part of a software architecture is</a:t>
            </a:r>
          </a:p>
          <a:p>
            <a:pPr>
              <a:spcBef>
                <a:spcPts val="200"/>
              </a:spcBef>
            </a:pPr>
            <a:r>
              <a:rPr lang="en-US" dirty="0"/>
              <a:t>the OWASP Cheat Sheets - a set of checklists for black box testing and</a:t>
            </a:r>
          </a:p>
          <a:p>
            <a:pPr>
              <a:spcBef>
                <a:spcPts val="200"/>
              </a:spcBef>
            </a:pPr>
            <a:r>
              <a:rPr lang="en-US" dirty="0"/>
              <a:t>security evaluation of web applications.[^3]</a:t>
            </a:r>
          </a:p>
          <a:p>
            <a:pPr>
              <a:spcBef>
                <a:spcPts val="200"/>
              </a:spcBef>
            </a:pPr>
            <a:endParaRPr lang="en-US" dirty="0"/>
          </a:p>
          <a:p>
            <a:pPr>
              <a:spcBef>
                <a:spcPts val="200"/>
              </a:spcBef>
            </a:pPr>
            <a:r>
              <a:rPr lang="en-US" dirty="0"/>
              <a:t>The Open Group has a Architecture Review Checklist at: &lt;http://www.opengroup.org/public/arch/p4/comp/clists/syseng.htm&gt; </a:t>
            </a:r>
          </a:p>
          <a:p>
            <a:endParaRPr lang="en-US" dirty="0"/>
          </a:p>
        </p:txBody>
      </p:sp>
      <p:sp>
        <p:nvSpPr>
          <p:cNvPr id="6" name="Content Placeholder 5">
            <a:extLst>
              <a:ext uri="{FF2B5EF4-FFF2-40B4-BE49-F238E27FC236}">
                <a16:creationId xmlns:a16="http://schemas.microsoft.com/office/drawing/2014/main" id="{97CDC753-9645-4A91-B3CC-C05EF7FD9C15}"/>
              </a:ext>
            </a:extLst>
          </p:cNvPr>
          <p:cNvSpPr>
            <a:spLocks noGrp="1"/>
          </p:cNvSpPr>
          <p:nvPr>
            <p:ph sz="half" idx="2"/>
          </p:nvPr>
        </p:nvSpPr>
        <p:spPr/>
        <p:txBody>
          <a:bodyPr>
            <a:normAutofit fontScale="62500" lnSpcReduction="20000"/>
          </a:bodyPr>
          <a:lstStyle/>
          <a:p>
            <a:r>
              <a:rPr lang="en-US" sz="3200" u="sng" dirty="0"/>
              <a:t>Thought Experiments</a:t>
            </a:r>
          </a:p>
          <a:p>
            <a:endParaRPr lang="en-US" dirty="0"/>
          </a:p>
          <a:p>
            <a:r>
              <a:rPr lang="en-US" sz="2600" dirty="0"/>
              <a:t>Informal analysis performed by an individual or a small group.  While thought experiments may lack the rigor that later methods (_Analytical Models_) provide, they can be an important method of exploring designs and quickly identifying potential issues that need to be further explored.  Thought experiments also provide an environment more prone for discovering alternatives.  Lacking the scripted narrative of an ATAM there is the opportunity to explore alternatives, free associate ideas and challenge assumptions.</a:t>
            </a:r>
          </a:p>
        </p:txBody>
      </p:sp>
      <p:sp>
        <p:nvSpPr>
          <p:cNvPr id="8" name="TextBox 7">
            <a:extLst>
              <a:ext uri="{FF2B5EF4-FFF2-40B4-BE49-F238E27FC236}">
                <a16:creationId xmlns:a16="http://schemas.microsoft.com/office/drawing/2014/main" id="{7430310F-238D-4A18-BA43-65F34BB29661}"/>
              </a:ext>
            </a:extLst>
          </p:cNvPr>
          <p:cNvSpPr txBox="1"/>
          <p:nvPr/>
        </p:nvSpPr>
        <p:spPr>
          <a:xfrm>
            <a:off x="804293" y="6202064"/>
            <a:ext cx="8139513" cy="461665"/>
          </a:xfrm>
          <a:prstGeom prst="rect">
            <a:avLst/>
          </a:prstGeom>
          <a:noFill/>
        </p:spPr>
        <p:txBody>
          <a:bodyPr wrap="square">
            <a:spAutoFit/>
          </a:bodyPr>
          <a:lstStyle/>
          <a:p>
            <a:r>
              <a:rPr lang="en-US" sz="1200" b="0" dirty="0">
                <a:solidFill>
                  <a:srgbClr val="000000"/>
                </a:solidFill>
                <a:effectLst/>
                <a:latin typeface="Calibri" panose="020F0502020204030204" pitchFamily="34" charset="0"/>
                <a:cs typeface="Calibri" panose="020F0502020204030204" pitchFamily="34" charset="0"/>
              </a:rPr>
              <a:t>[^3]: &lt;</a:t>
            </a:r>
            <a:r>
              <a:rPr lang="en-US" sz="1200" b="0" u="sng" dirty="0">
                <a:solidFill>
                  <a:srgbClr val="000000"/>
                </a:solidFill>
                <a:effectLst/>
                <a:latin typeface="Calibri" panose="020F0502020204030204" pitchFamily="34" charset="0"/>
                <a:cs typeface="Calibri" panose="020F0502020204030204" pitchFamily="34" charset="0"/>
              </a:rPr>
              <a:t>https://github.com/OWASP/CheatSheetSeries/tree/master/cheatsheets</a:t>
            </a:r>
            <a:endParaRPr lang="en-US" sz="1200" b="0" dirty="0">
              <a:solidFill>
                <a:srgbClr val="000000"/>
              </a:solidFill>
              <a:effectLst/>
              <a:latin typeface="Calibri" panose="020F0502020204030204" pitchFamily="34" charset="0"/>
              <a:cs typeface="Calibri" panose="020F0502020204030204" pitchFamily="34" charset="0"/>
            </a:endParaRPr>
          </a:p>
          <a:p>
            <a:r>
              <a:rPr lang="en-US" sz="1200" b="0" dirty="0">
                <a:solidFill>
                  <a:srgbClr val="000000"/>
                </a:solidFill>
                <a:effectLst/>
                <a:latin typeface="Calibri" panose="020F0502020204030204" pitchFamily="34" charset="0"/>
                <a:cs typeface="Calibri" panose="020F0502020204030204" pitchFamily="34" charset="0"/>
              </a:rPr>
              <a:t>[^4]: &lt;</a:t>
            </a:r>
            <a:r>
              <a:rPr lang="en-US" sz="1200" b="0" u="sng" dirty="0">
                <a:solidFill>
                  <a:srgbClr val="000000"/>
                </a:solidFill>
                <a:effectLst/>
                <a:latin typeface="Calibri" panose="020F0502020204030204" pitchFamily="34" charset="0"/>
                <a:cs typeface="Calibri" panose="020F0502020204030204" pitchFamily="34" charset="0"/>
              </a:rPr>
              <a:t>https://www.hsph.harvard.edu/news/magazine/fall08checklist/</a:t>
            </a:r>
            <a:r>
              <a:rPr lang="en-US" sz="1200" b="0" dirty="0">
                <a:solidFill>
                  <a:srgbClr val="000000"/>
                </a:solidFill>
                <a:effectLst/>
                <a:latin typeface="Calibri" panose="020F0502020204030204" pitchFamily="34" charset="0"/>
                <a:cs typeface="Calibri" panose="020F0502020204030204" pitchFamily="34" charset="0"/>
              </a:rPr>
              <a:t>&gt;</a:t>
            </a:r>
          </a:p>
        </p:txBody>
      </p:sp>
    </p:spTree>
    <p:extLst>
      <p:ext uri="{BB962C8B-B14F-4D97-AF65-F5344CB8AC3E}">
        <p14:creationId xmlns:p14="http://schemas.microsoft.com/office/powerpoint/2010/main" val="1322638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D2FF8-500A-49A4-95BC-74C3EEC3D883}"/>
              </a:ext>
            </a:extLst>
          </p:cNvPr>
          <p:cNvSpPr>
            <a:spLocks noGrp="1"/>
          </p:cNvSpPr>
          <p:nvPr>
            <p:ph type="title"/>
          </p:nvPr>
        </p:nvSpPr>
        <p:spPr/>
        <p:txBody>
          <a:bodyPr/>
          <a:lstStyle/>
          <a:p>
            <a:r>
              <a:rPr lang="en-US" dirty="0"/>
              <a:t>Tools/ Techniques - 2</a:t>
            </a:r>
          </a:p>
        </p:txBody>
      </p:sp>
      <p:sp>
        <p:nvSpPr>
          <p:cNvPr id="3" name="Content Placeholder 2">
            <a:extLst>
              <a:ext uri="{FF2B5EF4-FFF2-40B4-BE49-F238E27FC236}">
                <a16:creationId xmlns:a16="http://schemas.microsoft.com/office/drawing/2014/main" id="{71D27EAE-2010-4787-B7FD-DA8C77858DF2}"/>
              </a:ext>
            </a:extLst>
          </p:cNvPr>
          <p:cNvSpPr>
            <a:spLocks noGrp="1"/>
          </p:cNvSpPr>
          <p:nvPr>
            <p:ph sz="half" idx="1"/>
          </p:nvPr>
        </p:nvSpPr>
        <p:spPr/>
        <p:txBody>
          <a:bodyPr>
            <a:normAutofit fontScale="62500" lnSpcReduction="20000"/>
          </a:bodyPr>
          <a:lstStyle/>
          <a:p>
            <a:r>
              <a:rPr lang="en-US" sz="3200" u="sng" dirty="0"/>
              <a:t>Analytical Models</a:t>
            </a:r>
          </a:p>
          <a:p>
            <a:endParaRPr lang="en-US" dirty="0"/>
          </a:p>
          <a:p>
            <a:r>
              <a:rPr lang="en-US" sz="2600" dirty="0"/>
              <a:t>There exist a wide range of mathematical models that can be applied to address key architectural requirements.</a:t>
            </a:r>
          </a:p>
          <a:p>
            <a:r>
              <a:rPr lang="en-US" sz="2600" dirty="0"/>
              <a:t>- Markov and statistical models to understand availability</a:t>
            </a:r>
          </a:p>
          <a:p>
            <a:r>
              <a:rPr lang="en-US" sz="2600" dirty="0"/>
              <a:t>- Queuing and scheduling theory to understand performance</a:t>
            </a:r>
          </a:p>
          <a:p>
            <a:endParaRPr lang="en-US" sz="2600" dirty="0"/>
          </a:p>
          <a:p>
            <a:r>
              <a:rPr lang="en-US" sz="2600" dirty="0"/>
              <a:t>These models can provide key insights however there can be a steep learning  curve to understanding the underlying theory and how to model the evolving software architecture with them.</a:t>
            </a:r>
          </a:p>
        </p:txBody>
      </p:sp>
      <p:sp>
        <p:nvSpPr>
          <p:cNvPr id="4" name="Content Placeholder 3">
            <a:extLst>
              <a:ext uri="{FF2B5EF4-FFF2-40B4-BE49-F238E27FC236}">
                <a16:creationId xmlns:a16="http://schemas.microsoft.com/office/drawing/2014/main" id="{C766BFC2-A4EC-467D-BC58-268BFB7B55C5}"/>
              </a:ext>
            </a:extLst>
          </p:cNvPr>
          <p:cNvSpPr>
            <a:spLocks noGrp="1"/>
          </p:cNvSpPr>
          <p:nvPr>
            <p:ph sz="half" idx="2"/>
          </p:nvPr>
        </p:nvSpPr>
        <p:spPr/>
        <p:txBody>
          <a:bodyPr>
            <a:normAutofit fontScale="62500" lnSpcReduction="20000"/>
          </a:bodyPr>
          <a:lstStyle/>
          <a:p>
            <a:r>
              <a:rPr lang="en-US" sz="3800" u="sng" dirty="0"/>
              <a:t>Prototypes and Simulations</a:t>
            </a:r>
          </a:p>
          <a:p>
            <a:endParaRPr lang="en-US" dirty="0"/>
          </a:p>
          <a:p>
            <a:r>
              <a:rPr lang="en-US" sz="2900" dirty="0"/>
              <a:t>When fundamental questions cannot be adequately resolved by analysis methods a working prototype may be the only means to fully explore the decision space.  Depending on what needs to be prototyped this can be an expensive task. However, it may be the only method of validating a design decision before fully committing to it.</a:t>
            </a:r>
          </a:p>
          <a:p>
            <a:endParaRPr lang="en-US" sz="2900" dirty="0"/>
          </a:p>
          <a:p>
            <a:r>
              <a:rPr lang="en-US" sz="2900" dirty="0"/>
              <a:t>Prototypes need to be approached with caution and a fundamental understanding of the end goal.</a:t>
            </a:r>
          </a:p>
        </p:txBody>
      </p:sp>
    </p:spTree>
    <p:extLst>
      <p:ext uri="{BB962C8B-B14F-4D97-AF65-F5344CB8AC3E}">
        <p14:creationId xmlns:p14="http://schemas.microsoft.com/office/powerpoint/2010/main" val="789390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2367" y="828675"/>
            <a:ext cx="2857179" cy="466154"/>
          </a:xfrm>
        </p:spPr>
        <p:txBody>
          <a:bodyPr>
            <a:normAutofit fontScale="90000"/>
          </a:bodyPr>
          <a:lstStyle/>
          <a:p>
            <a:r>
              <a:rPr lang="en-US" dirty="0"/>
              <a:t>Topics</a:t>
            </a:r>
          </a:p>
        </p:txBody>
      </p:sp>
      <p:sp>
        <p:nvSpPr>
          <p:cNvPr id="3" name="Content Placeholder 2"/>
          <p:cNvSpPr>
            <a:spLocks noGrp="1"/>
          </p:cNvSpPr>
          <p:nvPr>
            <p:ph idx="1"/>
          </p:nvPr>
        </p:nvSpPr>
        <p:spPr/>
        <p:txBody>
          <a:bodyPr/>
          <a:lstStyle/>
          <a:p>
            <a:r>
              <a:rPr lang="en-US" dirty="0"/>
              <a:t>Evaluation Factors</a:t>
            </a:r>
          </a:p>
          <a:p>
            <a:r>
              <a:rPr lang="en-US" dirty="0"/>
              <a:t>Architecture Tradeoff Analysis Method</a:t>
            </a:r>
            <a:r>
              <a:rPr lang="en-US" baseline="30000" dirty="0"/>
              <a:t> </a:t>
            </a:r>
            <a:r>
              <a:rPr lang="en-US" dirty="0"/>
              <a:t> (ATAM)</a:t>
            </a:r>
          </a:p>
        </p:txBody>
      </p:sp>
    </p:spTree>
    <p:extLst>
      <p:ext uri="{BB962C8B-B14F-4D97-AF65-F5344CB8AC3E}">
        <p14:creationId xmlns:p14="http://schemas.microsoft.com/office/powerpoint/2010/main" val="25135578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0625"/>
            <a:ext cx="7000480" cy="994204"/>
          </a:xfrm>
        </p:spPr>
        <p:txBody>
          <a:bodyPr>
            <a:normAutofit fontScale="90000"/>
          </a:bodyPr>
          <a:lstStyle/>
          <a:p>
            <a:r>
              <a:rPr lang="en-US" dirty="0"/>
              <a:t>Class Activity (If </a:t>
            </a:r>
            <a:r>
              <a:rPr lang="en-US"/>
              <a:t>time permits)</a:t>
            </a:r>
            <a:endParaRPr lang="en-US" dirty="0"/>
          </a:p>
        </p:txBody>
      </p:sp>
      <p:sp>
        <p:nvSpPr>
          <p:cNvPr id="3" name="Content Placeholder 2"/>
          <p:cNvSpPr>
            <a:spLocks noGrp="1"/>
          </p:cNvSpPr>
          <p:nvPr>
            <p:ph idx="1"/>
          </p:nvPr>
        </p:nvSpPr>
        <p:spPr>
          <a:xfrm>
            <a:off x="1016000" y="1894562"/>
            <a:ext cx="7112000" cy="4122737"/>
          </a:xfrm>
        </p:spPr>
        <p:txBody>
          <a:bodyPr>
            <a:normAutofit/>
          </a:bodyPr>
          <a:lstStyle/>
          <a:p>
            <a:r>
              <a:rPr lang="en-US" b="1" dirty="0">
                <a:solidFill>
                  <a:srgbClr val="006600"/>
                </a:solidFill>
              </a:rPr>
              <a:t>Run an ATAM for your project</a:t>
            </a:r>
          </a:p>
          <a:p>
            <a:r>
              <a:rPr lang="en-US" b="1" dirty="0">
                <a:solidFill>
                  <a:srgbClr val="006600"/>
                </a:solidFill>
              </a:rPr>
              <a:t>Two “volunteers” from another team will serve as experienced architects for evaluation</a:t>
            </a:r>
          </a:p>
          <a:p>
            <a:r>
              <a:rPr lang="en-US" b="1" dirty="0">
                <a:solidFill>
                  <a:srgbClr val="006600"/>
                </a:solidFill>
              </a:rPr>
              <a:t>Prepare “presentation” today – business drivers, architecture design, QA utility tree</a:t>
            </a:r>
          </a:p>
          <a:p>
            <a:r>
              <a:rPr lang="en-US" b="1" dirty="0">
                <a:solidFill>
                  <a:srgbClr val="006600"/>
                </a:solidFill>
              </a:rPr>
              <a:t>Perform evaluation in the next class (step 6)</a:t>
            </a:r>
          </a:p>
          <a:p>
            <a:r>
              <a:rPr lang="en-US" b="1" dirty="0">
                <a:solidFill>
                  <a:srgbClr val="006600"/>
                </a:solidFill>
              </a:rPr>
              <a:t>Document your results; risks, sensitivity points, tradeoffs, defects, overall assessment</a:t>
            </a:r>
          </a:p>
          <a:p>
            <a:r>
              <a:rPr lang="en-US" b="1" dirty="0">
                <a:solidFill>
                  <a:srgbClr val="006600"/>
                </a:solidFill>
              </a:rPr>
              <a:t>Submit to the Activities/ATAM </a:t>
            </a:r>
            <a:r>
              <a:rPr lang="en-US" b="1" dirty="0" err="1">
                <a:solidFill>
                  <a:srgbClr val="006600"/>
                </a:solidFill>
              </a:rPr>
              <a:t>dropbox</a:t>
            </a:r>
            <a:endParaRPr lang="en-US" b="1" dirty="0">
              <a:solidFill>
                <a:srgbClr val="006600"/>
              </a:solidFill>
            </a:endParaRPr>
          </a:p>
          <a:p>
            <a:endParaRPr lang="en-US" dirty="0"/>
          </a:p>
          <a:p>
            <a:endParaRPr lang="en-US" dirty="0"/>
          </a:p>
        </p:txBody>
      </p:sp>
    </p:spTree>
    <p:extLst>
      <p:ext uri="{BB962C8B-B14F-4D97-AF65-F5344CB8AC3E}">
        <p14:creationId xmlns:p14="http://schemas.microsoft.com/office/powerpoint/2010/main" val="1313015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1" y="413359"/>
            <a:ext cx="5537838" cy="881470"/>
          </a:xfrm>
        </p:spPr>
        <p:txBody>
          <a:bodyPr>
            <a:normAutofit/>
          </a:bodyPr>
          <a:lstStyle/>
          <a:p>
            <a:r>
              <a:rPr lang="en-US" dirty="0"/>
              <a:t>ATAM Steps (Phase 1)</a:t>
            </a:r>
          </a:p>
        </p:txBody>
      </p:sp>
      <p:sp>
        <p:nvSpPr>
          <p:cNvPr id="3" name="Content Placeholder 2"/>
          <p:cNvSpPr>
            <a:spLocks noGrp="1"/>
          </p:cNvSpPr>
          <p:nvPr>
            <p:ph idx="1"/>
          </p:nvPr>
        </p:nvSpPr>
        <p:spPr>
          <a:xfrm>
            <a:off x="990601" y="1844458"/>
            <a:ext cx="7112000" cy="4265612"/>
          </a:xfrm>
        </p:spPr>
        <p:txBody>
          <a:bodyPr>
            <a:normAutofit/>
          </a:bodyPr>
          <a:lstStyle/>
          <a:p>
            <a:pPr marL="457200" indent="-457200">
              <a:buFont typeface="+mj-lt"/>
              <a:buAutoNum type="arabicPeriod"/>
            </a:pPr>
            <a:r>
              <a:rPr lang="en-US" dirty="0"/>
              <a:t>Explain the ATAM process</a:t>
            </a:r>
          </a:p>
          <a:p>
            <a:pPr marL="457200" indent="-457200">
              <a:buFont typeface="+mj-lt"/>
              <a:buAutoNum type="arabicPeriod"/>
            </a:pPr>
            <a:r>
              <a:rPr lang="en-US" dirty="0"/>
              <a:t>Present business drivers</a:t>
            </a:r>
          </a:p>
          <a:p>
            <a:pPr lvl="1"/>
            <a:r>
              <a:rPr lang="en-US" dirty="0"/>
              <a:t>Domain context</a:t>
            </a:r>
          </a:p>
          <a:p>
            <a:pPr lvl="1"/>
            <a:r>
              <a:rPr lang="en-US" dirty="0"/>
              <a:t>High level functions</a:t>
            </a:r>
          </a:p>
          <a:p>
            <a:pPr lvl="1"/>
            <a:r>
              <a:rPr lang="en-US" dirty="0"/>
              <a:t>Prioritized quality attribute requirements and any other architecture drivers</a:t>
            </a:r>
          </a:p>
          <a:p>
            <a:pPr marL="457200" indent="-457200">
              <a:buFont typeface="+mj-lt"/>
              <a:buAutoNum type="arabicPeriod"/>
            </a:pPr>
            <a:r>
              <a:rPr lang="en-US" dirty="0"/>
              <a:t>Present architecture</a:t>
            </a:r>
          </a:p>
          <a:p>
            <a:pPr lvl="1"/>
            <a:r>
              <a:rPr lang="en-US" dirty="0"/>
              <a:t>Overview</a:t>
            </a:r>
          </a:p>
          <a:p>
            <a:pPr lvl="1"/>
            <a:r>
              <a:rPr lang="en-US" dirty="0"/>
              <a:t>Technical constraints</a:t>
            </a:r>
          </a:p>
          <a:p>
            <a:pPr lvl="1"/>
            <a:r>
              <a:rPr lang="en-US" dirty="0"/>
              <a:t>Architectural styles and tactics used to address quality attributes with rationale</a:t>
            </a:r>
          </a:p>
          <a:p>
            <a:pPr lvl="1"/>
            <a:r>
              <a:rPr lang="en-US" dirty="0"/>
              <a:t>Most important views</a:t>
            </a:r>
          </a:p>
          <a:p>
            <a:pPr lvl="1"/>
            <a:endParaRPr lang="en-US" dirty="0"/>
          </a:p>
          <a:p>
            <a:pPr lvl="1"/>
            <a:endParaRPr lang="en-US" dirty="0"/>
          </a:p>
        </p:txBody>
      </p:sp>
    </p:spTree>
    <p:extLst>
      <p:ext uri="{BB962C8B-B14F-4D97-AF65-F5344CB8AC3E}">
        <p14:creationId xmlns:p14="http://schemas.microsoft.com/office/powerpoint/2010/main" val="31032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342" y="425885"/>
            <a:ext cx="5101334" cy="868944"/>
          </a:xfrm>
        </p:spPr>
        <p:txBody>
          <a:bodyPr>
            <a:normAutofit/>
          </a:bodyPr>
          <a:lstStyle/>
          <a:p>
            <a:r>
              <a:rPr lang="en-US" dirty="0"/>
              <a:t>ATAM Steps (cont)</a:t>
            </a:r>
          </a:p>
        </p:txBody>
      </p:sp>
      <p:sp>
        <p:nvSpPr>
          <p:cNvPr id="3" name="Content Placeholder 2"/>
          <p:cNvSpPr>
            <a:spLocks noGrp="1"/>
          </p:cNvSpPr>
          <p:nvPr>
            <p:ph idx="1"/>
          </p:nvPr>
        </p:nvSpPr>
        <p:spPr>
          <a:xfrm>
            <a:off x="945259" y="1892474"/>
            <a:ext cx="7112000" cy="4429125"/>
          </a:xfrm>
        </p:spPr>
        <p:txBody>
          <a:bodyPr>
            <a:normAutofit/>
          </a:bodyPr>
          <a:lstStyle/>
          <a:p>
            <a:pPr marL="457200" indent="-457200">
              <a:buFont typeface="+mj-lt"/>
              <a:buAutoNum type="arabicPeriod" startAt="4"/>
            </a:pPr>
            <a:r>
              <a:rPr lang="en-US" dirty="0"/>
              <a:t>Identify places in the architecture that are key to addressing architectural drivers</a:t>
            </a:r>
          </a:p>
          <a:p>
            <a:pPr lvl="1"/>
            <a:r>
              <a:rPr lang="en-US" dirty="0"/>
              <a:t>Identify predominant styles and tactics chosen</a:t>
            </a:r>
          </a:p>
          <a:p>
            <a:pPr marL="457200" indent="-457200">
              <a:buFont typeface="+mj-lt"/>
              <a:buAutoNum type="arabicPeriod" startAt="5"/>
            </a:pPr>
            <a:r>
              <a:rPr lang="en-US" dirty="0"/>
              <a:t>Generate </a:t>
            </a:r>
            <a:r>
              <a:rPr lang="en-US" b="1" dirty="0"/>
              <a:t>QA utility tree </a:t>
            </a:r>
            <a:r>
              <a:rPr lang="en-US" dirty="0"/>
              <a:t>– tool for evaluation</a:t>
            </a:r>
          </a:p>
          <a:p>
            <a:pPr lvl="1"/>
            <a:r>
              <a:rPr lang="en-US" dirty="0"/>
              <a:t>Most important </a:t>
            </a:r>
            <a:r>
              <a:rPr lang="en-US" b="1" dirty="0"/>
              <a:t>QA goals </a:t>
            </a:r>
            <a:r>
              <a:rPr lang="en-US" dirty="0"/>
              <a:t>are high level </a:t>
            </a:r>
            <a:r>
              <a:rPr lang="en-US" b="1" dirty="0"/>
              <a:t>nodes</a:t>
            </a:r>
            <a:r>
              <a:rPr lang="en-US" dirty="0"/>
              <a:t> (typically performance, modifiability, security, and availability)</a:t>
            </a:r>
          </a:p>
          <a:p>
            <a:pPr lvl="1"/>
            <a:r>
              <a:rPr lang="en-US" b="1" dirty="0"/>
              <a:t>Scenarios</a:t>
            </a:r>
            <a:r>
              <a:rPr lang="en-US" dirty="0"/>
              <a:t> are the </a:t>
            </a:r>
            <a:r>
              <a:rPr lang="en-US" b="1" dirty="0"/>
              <a:t>leaves</a:t>
            </a:r>
          </a:p>
          <a:p>
            <a:pPr lvl="1"/>
            <a:r>
              <a:rPr lang="en-US" dirty="0"/>
              <a:t>Output: a characterization and prioritization of specific quality attribute requirements.</a:t>
            </a:r>
          </a:p>
          <a:p>
            <a:pPr lvl="1"/>
            <a:r>
              <a:rPr lang="en-US" dirty="0"/>
              <a:t>High/Medium/Low </a:t>
            </a:r>
            <a:r>
              <a:rPr lang="en-US" b="1" dirty="0"/>
              <a:t>importance</a:t>
            </a:r>
            <a:r>
              <a:rPr lang="en-US" dirty="0"/>
              <a:t> for the success of the system</a:t>
            </a:r>
          </a:p>
          <a:p>
            <a:pPr lvl="1"/>
            <a:r>
              <a:rPr lang="en-US" dirty="0"/>
              <a:t>High/Medium/Low </a:t>
            </a:r>
            <a:r>
              <a:rPr lang="en-US" b="1" dirty="0"/>
              <a:t>difficulty</a:t>
            </a:r>
            <a:r>
              <a:rPr lang="en-US" dirty="0"/>
              <a:t> to achieve (architect’s assessment)</a:t>
            </a:r>
          </a:p>
        </p:txBody>
      </p:sp>
    </p:spTree>
    <p:extLst>
      <p:ext uri="{BB962C8B-B14F-4D97-AF65-F5344CB8AC3E}">
        <p14:creationId xmlns:p14="http://schemas.microsoft.com/office/powerpoint/2010/main" val="3832008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381000" y="762000"/>
            <a:ext cx="8147780" cy="5102651"/>
          </a:xfrm>
          <a:prstGeom prst="rect">
            <a:avLst/>
          </a:prstGeom>
          <a:noFill/>
          <a:ln w="9525">
            <a:noFill/>
            <a:miter lim="800000"/>
            <a:headEnd/>
            <a:tailEnd/>
          </a:ln>
        </p:spPr>
      </p:pic>
      <p:sp>
        <p:nvSpPr>
          <p:cNvPr id="5" name="Rectangle 4"/>
          <p:cNvSpPr/>
          <p:nvPr/>
        </p:nvSpPr>
        <p:spPr bwMode="auto">
          <a:xfrm>
            <a:off x="6858000" y="914400"/>
            <a:ext cx="533400" cy="457200"/>
          </a:xfrm>
          <a:prstGeom prst="rect">
            <a:avLst/>
          </a:prstGeom>
          <a:solidFill>
            <a:schemeClr val="tx1"/>
          </a:solidFill>
          <a:ln w="38100" cap="flat" cmpd="sng" algn="ctr">
            <a:noFill/>
            <a:prstDash val="solid"/>
            <a:round/>
            <a:headEnd type="none" w="med" len="med"/>
            <a:tailEnd type="triangle" w="med" len="lg"/>
          </a:ln>
          <a:effectLst/>
        </p:spPr>
        <p:txBody>
          <a:bodyPr vert="horz" wrap="square" lIns="82296" tIns="45720" rIns="82296" bIns="45720" numCol="1" rtlCol="0" anchor="t" anchorCtr="0" compatLnSpc="1">
            <a:prstTxWarp prst="textNoShape">
              <a:avLst/>
            </a:prstTxWarp>
          </a:bodyPr>
          <a:lstStyle/>
          <a:p>
            <a:pPr marL="0" marR="0" indent="0" algn="ctr" defTabSz="841375"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lumMod val="95000"/>
                  <a:lumOff val="5000"/>
                </a:schemeClr>
              </a:solidFill>
              <a:effectLst/>
              <a:latin typeface="Arial" charset="0"/>
            </a:endParaRPr>
          </a:p>
        </p:txBody>
      </p:sp>
    </p:spTree>
    <p:extLst>
      <p:ext uri="{BB962C8B-B14F-4D97-AF65-F5344CB8AC3E}">
        <p14:creationId xmlns:p14="http://schemas.microsoft.com/office/powerpoint/2010/main" val="1679172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663" y="432148"/>
            <a:ext cx="6826863" cy="862681"/>
          </a:xfrm>
        </p:spPr>
        <p:txBody>
          <a:bodyPr>
            <a:normAutofit fontScale="90000"/>
          </a:bodyPr>
          <a:lstStyle/>
          <a:p>
            <a:r>
              <a:rPr lang="en-US" dirty="0"/>
              <a:t>6. Analyze Architectural Approaches</a:t>
            </a:r>
          </a:p>
        </p:txBody>
      </p:sp>
      <p:sp>
        <p:nvSpPr>
          <p:cNvPr id="3" name="Content Placeholder 2"/>
          <p:cNvSpPr>
            <a:spLocks noGrp="1"/>
          </p:cNvSpPr>
          <p:nvPr>
            <p:ph idx="1"/>
          </p:nvPr>
        </p:nvSpPr>
        <p:spPr/>
        <p:txBody>
          <a:bodyPr>
            <a:normAutofit/>
          </a:bodyPr>
          <a:lstStyle/>
          <a:p>
            <a:pPr>
              <a:buNone/>
            </a:pPr>
            <a:r>
              <a:rPr lang="en-US" dirty="0"/>
              <a:t>Use the utility tree as a guide …</a:t>
            </a:r>
          </a:p>
          <a:p>
            <a:r>
              <a:rPr lang="en-US" b="1" dirty="0"/>
              <a:t>Evaluate</a:t>
            </a:r>
            <a:r>
              <a:rPr lang="en-US" dirty="0"/>
              <a:t> the architecture </a:t>
            </a:r>
            <a:r>
              <a:rPr lang="en-US" b="1" dirty="0"/>
              <a:t>design</a:t>
            </a:r>
            <a:r>
              <a:rPr lang="en-US" dirty="0"/>
              <a:t> for the </a:t>
            </a:r>
            <a:r>
              <a:rPr lang="en-US" b="1" dirty="0"/>
              <a:t>highest priority</a:t>
            </a:r>
            <a:r>
              <a:rPr lang="en-US" dirty="0"/>
              <a:t> QA requirements, one QA at a time</a:t>
            </a:r>
          </a:p>
          <a:p>
            <a:r>
              <a:rPr lang="en-US" dirty="0"/>
              <a:t>The architect is asked how the architecture supports each one</a:t>
            </a:r>
          </a:p>
          <a:p>
            <a:r>
              <a:rPr lang="en-US" dirty="0"/>
              <a:t>Are the </a:t>
            </a:r>
            <a:r>
              <a:rPr lang="en-US" b="1" dirty="0"/>
              <a:t>architecture decisions valid and reasonable</a:t>
            </a:r>
            <a:r>
              <a:rPr lang="en-US" dirty="0"/>
              <a:t>?</a:t>
            </a:r>
          </a:p>
          <a:p>
            <a:r>
              <a:rPr lang="en-US" b="1" dirty="0"/>
              <a:t>Identify and record risks, non-risks, sensitivity points, tradeoffs, obvious defects</a:t>
            </a:r>
          </a:p>
          <a:p>
            <a:r>
              <a:rPr lang="en-US" b="1" dirty="0"/>
              <a:t>Findings are summarized</a:t>
            </a:r>
            <a:r>
              <a:rPr lang="en-US" dirty="0"/>
              <a:t> – have the right design decisions been made?</a:t>
            </a:r>
          </a:p>
          <a:p>
            <a:endParaRPr lang="en-US" dirty="0"/>
          </a:p>
        </p:txBody>
      </p:sp>
    </p:spTree>
    <p:extLst>
      <p:ext uri="{BB962C8B-B14F-4D97-AF65-F5344CB8AC3E}">
        <p14:creationId xmlns:p14="http://schemas.microsoft.com/office/powerpoint/2010/main" val="1138878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614" y="413359"/>
            <a:ext cx="7060684" cy="881470"/>
          </a:xfrm>
        </p:spPr>
        <p:txBody>
          <a:bodyPr>
            <a:normAutofit fontScale="90000"/>
          </a:bodyPr>
          <a:lstStyle/>
          <a:p>
            <a:r>
              <a:rPr lang="en-US" dirty="0"/>
              <a:t>7,8,9:Brainstorm, Re-analyze, Present</a:t>
            </a:r>
          </a:p>
        </p:txBody>
      </p:sp>
      <p:sp>
        <p:nvSpPr>
          <p:cNvPr id="3" name="Content Placeholder 2"/>
          <p:cNvSpPr>
            <a:spLocks noGrp="1"/>
          </p:cNvSpPr>
          <p:nvPr>
            <p:ph idx="1"/>
          </p:nvPr>
        </p:nvSpPr>
        <p:spPr/>
        <p:txBody>
          <a:bodyPr/>
          <a:lstStyle/>
          <a:p>
            <a:r>
              <a:rPr lang="en-US" dirty="0"/>
              <a:t>All stakeholders participate</a:t>
            </a:r>
          </a:p>
          <a:p>
            <a:r>
              <a:rPr lang="en-US" dirty="0"/>
              <a:t>Phase 1 results are summarized</a:t>
            </a:r>
          </a:p>
          <a:p>
            <a:r>
              <a:rPr lang="en-US" dirty="0"/>
              <a:t>Stakeholders brainstorm scenarios important to them</a:t>
            </a:r>
          </a:p>
          <a:p>
            <a:r>
              <a:rPr lang="en-US" dirty="0"/>
              <a:t>Generated scenarios are consolidated, compared to the utility tree, and prioritized.</a:t>
            </a:r>
          </a:p>
          <a:p>
            <a:r>
              <a:rPr lang="en-US" dirty="0"/>
              <a:t>The architecture analysis process is repeated</a:t>
            </a:r>
          </a:p>
          <a:p>
            <a:r>
              <a:rPr lang="en-US" dirty="0"/>
              <a:t>Summarize and present results ( and presumably adjust the architecture as a consequence)</a:t>
            </a:r>
          </a:p>
        </p:txBody>
      </p:sp>
    </p:spTree>
    <p:extLst>
      <p:ext uri="{BB962C8B-B14F-4D97-AF65-F5344CB8AC3E}">
        <p14:creationId xmlns:p14="http://schemas.microsoft.com/office/powerpoint/2010/main" val="1210684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BADFE-55F6-4A57-A90B-001B9EA16F20}"/>
              </a:ext>
            </a:extLst>
          </p:cNvPr>
          <p:cNvSpPr>
            <a:spLocks noGrp="1"/>
          </p:cNvSpPr>
          <p:nvPr>
            <p:ph type="title"/>
          </p:nvPr>
        </p:nvSpPr>
        <p:spPr/>
        <p:txBody>
          <a:bodyPr/>
          <a:lstStyle/>
          <a:p>
            <a:r>
              <a:rPr lang="en-US" dirty="0"/>
              <a:t>Musings on Architecture</a:t>
            </a:r>
          </a:p>
        </p:txBody>
      </p:sp>
      <p:sp>
        <p:nvSpPr>
          <p:cNvPr id="3" name="Content Placeholder 2">
            <a:extLst>
              <a:ext uri="{FF2B5EF4-FFF2-40B4-BE49-F238E27FC236}">
                <a16:creationId xmlns:a16="http://schemas.microsoft.com/office/drawing/2014/main" id="{87FB6110-0656-4AC1-A827-FD77BBA1C358}"/>
              </a:ext>
            </a:extLst>
          </p:cNvPr>
          <p:cNvSpPr>
            <a:spLocks noGrp="1"/>
          </p:cNvSpPr>
          <p:nvPr>
            <p:ph idx="1"/>
          </p:nvPr>
        </p:nvSpPr>
        <p:spPr/>
        <p:txBody>
          <a:bodyPr>
            <a:normAutofit fontScale="85000" lnSpcReduction="20000"/>
          </a:bodyPr>
          <a:lstStyle/>
          <a:p>
            <a:r>
              <a:rPr lang="en-US" dirty="0"/>
              <a:t>What makes good architecture?  What separates good architecture from </a:t>
            </a:r>
            <a:r>
              <a:rPr lang="en-US" b="1" dirty="0"/>
              <a:t>great</a:t>
            </a:r>
            <a:r>
              <a:rPr lang="en-US" dirty="0"/>
              <a:t> architecture?</a:t>
            </a:r>
          </a:p>
          <a:p>
            <a:r>
              <a:rPr lang="en-US" dirty="0"/>
              <a:t>Examples of </a:t>
            </a:r>
            <a:r>
              <a:rPr lang="en-US" b="1" dirty="0"/>
              <a:t>great</a:t>
            </a:r>
            <a:r>
              <a:rPr lang="en-US" dirty="0"/>
              <a:t>:</a:t>
            </a:r>
          </a:p>
          <a:p>
            <a:pPr marL="400050" indent="-173038">
              <a:buFont typeface="Wingdings" panose="05000000000000000000" pitchFamily="2" charset="2"/>
              <a:buChar char="Ø"/>
            </a:pPr>
            <a:r>
              <a:rPr lang="en-US" dirty="0"/>
              <a:t>Buildings: IM Pei; Frank Lloyd Wright</a:t>
            </a:r>
          </a:p>
          <a:p>
            <a:pPr marL="400050" indent="-173038">
              <a:buFont typeface="Wingdings" panose="05000000000000000000" pitchFamily="2" charset="2"/>
              <a:buChar char="Ø"/>
            </a:pPr>
            <a:r>
              <a:rPr lang="en-US" dirty="0"/>
              <a:t>Devices: Apple (Jobs, Ives)</a:t>
            </a:r>
          </a:p>
          <a:p>
            <a:pPr marL="400050" indent="-173038">
              <a:buFont typeface="Wingdings" panose="05000000000000000000" pitchFamily="2" charset="2"/>
              <a:buChar char="Ø"/>
            </a:pPr>
            <a:r>
              <a:rPr lang="en-US" dirty="0"/>
              <a:t>Cars: Ferrari, Shelby, Tesla??</a:t>
            </a:r>
          </a:p>
          <a:p>
            <a:r>
              <a:rPr lang="en-US" dirty="0"/>
              <a:t>What do they have in common?  Aesthetic appeal AND functional appeal</a:t>
            </a:r>
          </a:p>
          <a:p>
            <a:r>
              <a:rPr lang="en-US" dirty="0"/>
              <a:t>What does it mean to software?</a:t>
            </a:r>
          </a:p>
          <a:p>
            <a:r>
              <a:rPr lang="en-US" dirty="0"/>
              <a:t>- A poor implementation can crater a good architecture</a:t>
            </a:r>
          </a:p>
          <a:p>
            <a:pPr lvl="1"/>
            <a:r>
              <a:rPr lang="en-US" dirty="0"/>
              <a:t>What people experience will be ugly, no matter what is under the hood</a:t>
            </a:r>
          </a:p>
          <a:p>
            <a:r>
              <a:rPr lang="en-US" dirty="0"/>
              <a:t>- But a good implementation can’t save a poor architecture</a:t>
            </a:r>
          </a:p>
          <a:p>
            <a:pPr lvl="1"/>
            <a:r>
              <a:rPr lang="en-US" dirty="0"/>
              <a:t>It will STILL ‘feel’ ugly</a:t>
            </a:r>
          </a:p>
        </p:txBody>
      </p:sp>
    </p:spTree>
    <p:extLst>
      <p:ext uri="{BB962C8B-B14F-4D97-AF65-F5344CB8AC3E}">
        <p14:creationId xmlns:p14="http://schemas.microsoft.com/office/powerpoint/2010/main" val="2610253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F5F56-162E-41A4-BCC4-ABB098FBFBF2}"/>
              </a:ext>
            </a:extLst>
          </p:cNvPr>
          <p:cNvSpPr>
            <a:spLocks noGrp="1"/>
          </p:cNvSpPr>
          <p:nvPr>
            <p:ph type="title"/>
          </p:nvPr>
        </p:nvSpPr>
        <p:spPr/>
        <p:txBody>
          <a:bodyPr/>
          <a:lstStyle/>
          <a:p>
            <a:r>
              <a:rPr lang="en-US" dirty="0"/>
              <a:t>Architecture Metaphors</a:t>
            </a:r>
          </a:p>
        </p:txBody>
      </p:sp>
      <p:sp>
        <p:nvSpPr>
          <p:cNvPr id="3" name="Content Placeholder 2">
            <a:extLst>
              <a:ext uri="{FF2B5EF4-FFF2-40B4-BE49-F238E27FC236}">
                <a16:creationId xmlns:a16="http://schemas.microsoft.com/office/drawing/2014/main" id="{C2A91FB6-4588-4F86-A40A-B0DEDB5939B4}"/>
              </a:ext>
            </a:extLst>
          </p:cNvPr>
          <p:cNvSpPr>
            <a:spLocks noGrp="1"/>
          </p:cNvSpPr>
          <p:nvPr>
            <p:ph idx="1"/>
          </p:nvPr>
        </p:nvSpPr>
        <p:spPr/>
        <p:txBody>
          <a:bodyPr>
            <a:normAutofit/>
          </a:bodyPr>
          <a:lstStyle/>
          <a:p>
            <a:r>
              <a:rPr lang="en-US" dirty="0"/>
              <a:t>The power of the metaphor as architecture is twofold.  First, the metaphor suggests much that will follow.  If the metaphor is a desktop </a:t>
            </a:r>
            <a:r>
              <a:rPr lang="en-US"/>
              <a:t>its components should </a:t>
            </a:r>
            <a:r>
              <a:rPr lang="en-US" dirty="0"/>
              <a:t>operate similarly to their familiar physical counterparts.  This results in fast and retentive learning "by association" to the underlying metaphor.</a:t>
            </a:r>
          </a:p>
          <a:p>
            <a:r>
              <a:rPr lang="en-US" dirty="0"/>
              <a:t>Second, it provides an easily communicable model for the system that all can use to evaluate system integrity</a:t>
            </a:r>
          </a:p>
          <a:p>
            <a:r>
              <a:rPr lang="en-US" dirty="0"/>
              <a:t>Where does this break down?</a:t>
            </a:r>
          </a:p>
          <a:p>
            <a:r>
              <a:rPr lang="en-US" dirty="0"/>
              <a:t>- When you CHANGE the paradigm</a:t>
            </a:r>
          </a:p>
          <a:p>
            <a:r>
              <a:rPr lang="en-US" dirty="0"/>
              <a:t>- iPhone; Automobiles, … (what do YOU think the next paradigm shift will be?</a:t>
            </a:r>
          </a:p>
        </p:txBody>
      </p:sp>
    </p:spTree>
    <p:extLst>
      <p:ext uri="{BB962C8B-B14F-4D97-AF65-F5344CB8AC3E}">
        <p14:creationId xmlns:p14="http://schemas.microsoft.com/office/powerpoint/2010/main" val="10363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460" y="419622"/>
            <a:ext cx="8489311" cy="875207"/>
          </a:xfrm>
        </p:spPr>
        <p:txBody>
          <a:bodyPr>
            <a:normAutofit fontScale="90000"/>
          </a:bodyPr>
          <a:lstStyle/>
          <a:p>
            <a:r>
              <a:rPr lang="en-US" dirty="0"/>
              <a:t>Why Evaluate Software Architectures?</a:t>
            </a:r>
          </a:p>
        </p:txBody>
      </p:sp>
      <p:sp>
        <p:nvSpPr>
          <p:cNvPr id="3" name="Content Placeholder 2"/>
          <p:cNvSpPr>
            <a:spLocks noGrp="1"/>
          </p:cNvSpPr>
          <p:nvPr>
            <p:ph idx="1"/>
          </p:nvPr>
        </p:nvSpPr>
        <p:spPr/>
        <p:txBody>
          <a:bodyPr>
            <a:normAutofit fontScale="92500" lnSpcReduction="20000"/>
          </a:bodyPr>
          <a:lstStyle/>
          <a:p>
            <a:r>
              <a:rPr lang="en-US" dirty="0"/>
              <a:t>Software architecture is the </a:t>
            </a:r>
            <a:r>
              <a:rPr lang="en-US" b="1" dirty="0"/>
              <a:t>earliest life-cycle artifact</a:t>
            </a:r>
            <a:r>
              <a:rPr lang="en-US" dirty="0"/>
              <a:t> that embodies </a:t>
            </a:r>
            <a:r>
              <a:rPr lang="en-US" b="1" dirty="0"/>
              <a:t>significant design decisions</a:t>
            </a:r>
            <a:r>
              <a:rPr lang="en-US" dirty="0"/>
              <a:t>: choices and tradeoffs.</a:t>
            </a:r>
          </a:p>
          <a:p>
            <a:pPr lvl="1"/>
            <a:r>
              <a:rPr lang="en-US" dirty="0"/>
              <a:t>Choices are easy to make, but hard to change once implemented </a:t>
            </a:r>
          </a:p>
          <a:p>
            <a:pPr lvl="1"/>
            <a:endParaRPr lang="en-US" dirty="0"/>
          </a:p>
          <a:p>
            <a:pPr marL="114300" indent="0">
              <a:buNone/>
            </a:pPr>
            <a:r>
              <a:rPr lang="en-US" dirty="0"/>
              <a:t>Software architecture is a combination of design and analysis (</a:t>
            </a:r>
            <a:r>
              <a:rPr lang="en-US" sz="1200" dirty="0"/>
              <a:t>H. Cervantes, R. </a:t>
            </a:r>
            <a:r>
              <a:rPr lang="en-US" sz="1200" dirty="0" err="1"/>
              <a:t>Kazman</a:t>
            </a:r>
            <a:r>
              <a:rPr lang="en-US" sz="1200" dirty="0"/>
              <a:t>, Designing Software Architectures: A Practical Approach, Addison-Wesley, 2016, p. 175.</a:t>
            </a:r>
            <a:r>
              <a:rPr lang="en-US" dirty="0"/>
              <a:t>)</a:t>
            </a:r>
          </a:p>
          <a:p>
            <a:pPr marL="114300" indent="0">
              <a:buNone/>
            </a:pPr>
            <a:r>
              <a:rPr lang="en-US" dirty="0"/>
              <a:t> Design is the process of making decisions and analysis is the process of understanding implications of those decisions.</a:t>
            </a:r>
          </a:p>
          <a:p>
            <a:r>
              <a:rPr lang="en-US" b="1" dirty="0"/>
              <a:t>Architecture design </a:t>
            </a:r>
            <a:r>
              <a:rPr lang="en-US" dirty="0"/>
              <a:t>involves</a:t>
            </a:r>
            <a:r>
              <a:rPr lang="en-US" b="1" dirty="0"/>
              <a:t> tradeoffs </a:t>
            </a:r>
            <a:r>
              <a:rPr lang="en-US" dirty="0"/>
              <a:t>in</a:t>
            </a:r>
            <a:r>
              <a:rPr lang="en-US" b="1" dirty="0"/>
              <a:t> system qualities</a:t>
            </a:r>
          </a:p>
          <a:p>
            <a:pPr lvl="1"/>
            <a:r>
              <a:rPr lang="en-US" dirty="0"/>
              <a:t>System qualities are largely dependent on architectural decisions</a:t>
            </a:r>
          </a:p>
          <a:p>
            <a:pPr lvl="1"/>
            <a:r>
              <a:rPr lang="en-US" dirty="0"/>
              <a:t>Promoting one quality often comes at the expense of another quality</a:t>
            </a:r>
          </a:p>
          <a:p>
            <a:pPr marL="114300" indent="0">
              <a:buNone/>
            </a:pPr>
            <a:r>
              <a:rPr lang="en-US" dirty="0"/>
              <a:t>There are two commonly known approaches (we’ll look at both)</a:t>
            </a:r>
          </a:p>
          <a:p>
            <a:pPr marL="579946" lvl="1" indent="-173038">
              <a:buFont typeface="Arial" panose="020B0604020202020204" pitchFamily="34" charset="0"/>
              <a:buChar char="•"/>
            </a:pPr>
            <a:r>
              <a:rPr lang="en-US" dirty="0"/>
              <a:t>ATAM (Arch. Tradeoff Analysis Method)</a:t>
            </a:r>
          </a:p>
          <a:p>
            <a:pPr marL="579946" lvl="1" indent="-173038">
              <a:buFont typeface="Arial" panose="020B0604020202020204" pitchFamily="34" charset="0"/>
              <a:buChar char="•"/>
            </a:pPr>
            <a:r>
              <a:rPr lang="en-US" dirty="0"/>
              <a:t>SAAM (Scenario based Architecture Analysis Method)</a:t>
            </a:r>
          </a:p>
          <a:p>
            <a:pPr marL="201168" lvl="1" indent="0">
              <a:buNone/>
            </a:pPr>
            <a:endParaRPr lang="en-US" dirty="0"/>
          </a:p>
          <a:p>
            <a:endParaRPr lang="en-US" dirty="0"/>
          </a:p>
        </p:txBody>
      </p:sp>
    </p:spTree>
    <p:extLst>
      <p:ext uri="{BB962C8B-B14F-4D97-AF65-F5344CB8AC3E}">
        <p14:creationId xmlns:p14="http://schemas.microsoft.com/office/powerpoint/2010/main" val="299892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Content Placeholder 3"/>
          <p:cNvGrpSpPr>
            <a:grpSpLocks noGrp="1"/>
          </p:cNvGrpSpPr>
          <p:nvPr/>
        </p:nvGrpSpPr>
        <p:grpSpPr>
          <a:xfrm>
            <a:off x="730438" y="1141647"/>
            <a:ext cx="7526666" cy="4783917"/>
            <a:chOff x="533400" y="1447800"/>
            <a:chExt cx="7848600" cy="4495801"/>
          </a:xfrm>
        </p:grpSpPr>
        <p:sp>
          <p:nvSpPr>
            <p:cNvPr id="5" name="Rectangle 4"/>
            <p:cNvSpPr/>
            <p:nvPr/>
          </p:nvSpPr>
          <p:spPr bwMode="auto">
            <a:xfrm>
              <a:off x="533400" y="1447800"/>
              <a:ext cx="1752600" cy="990600"/>
            </a:xfrm>
            <a:prstGeom prst="rect">
              <a:avLst/>
            </a:prstGeom>
            <a:noFill/>
            <a:ln w="38100" cap="flat" cmpd="sng" algn="ctr">
              <a:solidFill>
                <a:schemeClr val="tx2">
                  <a:lumMod val="75000"/>
                  <a:lumOff val="25000"/>
                </a:schemeClr>
              </a:solidFill>
              <a:prstDash val="solid"/>
              <a:round/>
              <a:headEnd type="none" w="med" len="med"/>
              <a:tailEnd type="triangle" w="med" len="lg"/>
            </a:ln>
            <a:effectLst/>
          </p:spPr>
          <p:txBody>
            <a:bodyPr lIns="82296" rIns="82296"/>
            <a:lstStyle/>
            <a:p>
              <a:pPr algn="ctr" defTabSz="841375" eaLnBrk="0" hangingPunct="0">
                <a:defRPr/>
              </a:pPr>
              <a:endParaRPr lang="en-US" dirty="0">
                <a:solidFill>
                  <a:srgbClr val="002060"/>
                </a:solidFill>
              </a:endParaRPr>
            </a:p>
          </p:txBody>
        </p:sp>
        <p:sp>
          <p:nvSpPr>
            <p:cNvPr id="6" name="Rectangle 5"/>
            <p:cNvSpPr/>
            <p:nvPr/>
          </p:nvSpPr>
          <p:spPr bwMode="auto">
            <a:xfrm>
              <a:off x="2971800" y="2590800"/>
              <a:ext cx="1219200" cy="838200"/>
            </a:xfrm>
            <a:prstGeom prst="rect">
              <a:avLst/>
            </a:prstGeom>
            <a:noFill/>
            <a:ln w="38100" cap="flat" cmpd="sng" algn="ctr">
              <a:solidFill>
                <a:schemeClr val="tx2">
                  <a:lumMod val="75000"/>
                  <a:lumOff val="25000"/>
                </a:schemeClr>
              </a:solidFill>
              <a:prstDash val="solid"/>
              <a:round/>
              <a:headEnd type="none" w="med" len="med"/>
              <a:tailEnd type="triangle" w="med" len="lg"/>
            </a:ln>
            <a:effectLst/>
          </p:spPr>
          <p:txBody>
            <a:bodyPr lIns="82296" rIns="82296"/>
            <a:lstStyle/>
            <a:p>
              <a:pPr algn="ctr" defTabSz="841375" eaLnBrk="0" hangingPunct="0">
                <a:defRPr/>
              </a:pPr>
              <a:endParaRPr lang="en-US" dirty="0">
                <a:solidFill>
                  <a:srgbClr val="002060"/>
                </a:solidFill>
              </a:endParaRPr>
            </a:p>
          </p:txBody>
        </p:sp>
        <p:sp>
          <p:nvSpPr>
            <p:cNvPr id="7" name="Rectangle 6"/>
            <p:cNvSpPr/>
            <p:nvPr/>
          </p:nvSpPr>
          <p:spPr bwMode="auto">
            <a:xfrm>
              <a:off x="2971800" y="3810000"/>
              <a:ext cx="1219200" cy="838200"/>
            </a:xfrm>
            <a:prstGeom prst="rect">
              <a:avLst/>
            </a:prstGeom>
            <a:noFill/>
            <a:ln w="38100" cap="flat" cmpd="sng" algn="ctr">
              <a:solidFill>
                <a:schemeClr val="tx2">
                  <a:lumMod val="75000"/>
                  <a:lumOff val="25000"/>
                </a:schemeClr>
              </a:solidFill>
              <a:prstDash val="solid"/>
              <a:round/>
              <a:headEnd type="none" w="med" len="med"/>
              <a:tailEnd type="triangle" w="med" len="lg"/>
            </a:ln>
            <a:effectLst/>
          </p:spPr>
          <p:txBody>
            <a:bodyPr lIns="82296" rIns="82296"/>
            <a:lstStyle/>
            <a:p>
              <a:pPr algn="ctr" defTabSz="841375" eaLnBrk="0" hangingPunct="0">
                <a:defRPr/>
              </a:pPr>
              <a:endParaRPr lang="en-US" dirty="0">
                <a:solidFill>
                  <a:srgbClr val="002060"/>
                </a:solidFill>
              </a:endParaRPr>
            </a:p>
          </p:txBody>
        </p:sp>
        <p:sp>
          <p:nvSpPr>
            <p:cNvPr id="8" name="Rectangle 7"/>
            <p:cNvSpPr/>
            <p:nvPr/>
          </p:nvSpPr>
          <p:spPr bwMode="auto">
            <a:xfrm>
              <a:off x="2895600" y="5105401"/>
              <a:ext cx="1371600" cy="838200"/>
            </a:xfrm>
            <a:prstGeom prst="rect">
              <a:avLst/>
            </a:prstGeom>
            <a:noFill/>
            <a:ln w="38100" cap="flat" cmpd="sng" algn="ctr">
              <a:solidFill>
                <a:schemeClr val="tx2">
                  <a:lumMod val="75000"/>
                  <a:lumOff val="25000"/>
                </a:schemeClr>
              </a:solidFill>
              <a:prstDash val="solid"/>
              <a:round/>
              <a:headEnd type="none" w="med" len="med"/>
              <a:tailEnd type="triangle" w="med" len="lg"/>
            </a:ln>
            <a:effectLst/>
          </p:spPr>
          <p:txBody>
            <a:bodyPr lIns="82296" rIns="82296"/>
            <a:lstStyle/>
            <a:p>
              <a:pPr algn="ctr" defTabSz="841375" eaLnBrk="0" hangingPunct="0">
                <a:defRPr/>
              </a:pPr>
              <a:endParaRPr lang="en-US" dirty="0">
                <a:solidFill>
                  <a:srgbClr val="002060"/>
                </a:solidFill>
              </a:endParaRPr>
            </a:p>
          </p:txBody>
        </p:sp>
        <p:sp>
          <p:nvSpPr>
            <p:cNvPr id="9" name="Rectangle 8"/>
            <p:cNvSpPr/>
            <p:nvPr/>
          </p:nvSpPr>
          <p:spPr bwMode="auto">
            <a:xfrm>
              <a:off x="914400" y="5105400"/>
              <a:ext cx="1219200" cy="838200"/>
            </a:xfrm>
            <a:prstGeom prst="rect">
              <a:avLst/>
            </a:prstGeom>
            <a:noFill/>
            <a:ln w="38100" cap="flat" cmpd="sng" algn="ctr">
              <a:solidFill>
                <a:schemeClr val="tx2">
                  <a:lumMod val="75000"/>
                  <a:lumOff val="25000"/>
                </a:schemeClr>
              </a:solidFill>
              <a:prstDash val="solid"/>
              <a:round/>
              <a:headEnd type="none" w="med" len="med"/>
              <a:tailEnd type="triangle" w="med" len="lg"/>
            </a:ln>
            <a:effectLst/>
          </p:spPr>
          <p:txBody>
            <a:bodyPr lIns="82296" rIns="82296"/>
            <a:lstStyle/>
            <a:p>
              <a:pPr algn="ctr" defTabSz="841375" eaLnBrk="0" hangingPunct="0">
                <a:defRPr/>
              </a:pPr>
              <a:endParaRPr lang="en-US" dirty="0">
                <a:solidFill>
                  <a:srgbClr val="002060"/>
                </a:solidFill>
              </a:endParaRPr>
            </a:p>
          </p:txBody>
        </p:sp>
        <p:sp>
          <p:nvSpPr>
            <p:cNvPr id="10" name="Rectangle 9"/>
            <p:cNvSpPr/>
            <p:nvPr/>
          </p:nvSpPr>
          <p:spPr bwMode="auto">
            <a:xfrm>
              <a:off x="4999446" y="2590800"/>
              <a:ext cx="1295400" cy="838200"/>
            </a:xfrm>
            <a:prstGeom prst="rect">
              <a:avLst/>
            </a:prstGeom>
            <a:noFill/>
            <a:ln w="38100" cap="flat" cmpd="sng" algn="ctr">
              <a:solidFill>
                <a:schemeClr val="tx2">
                  <a:lumMod val="75000"/>
                  <a:lumOff val="25000"/>
                </a:schemeClr>
              </a:solidFill>
              <a:prstDash val="solid"/>
              <a:round/>
              <a:headEnd type="none" w="med" len="med"/>
              <a:tailEnd type="triangle" w="med" len="lg"/>
            </a:ln>
            <a:effectLst/>
          </p:spPr>
          <p:txBody>
            <a:bodyPr lIns="82296" rIns="82296"/>
            <a:lstStyle/>
            <a:p>
              <a:pPr algn="ctr" defTabSz="841375" eaLnBrk="0" hangingPunct="0">
                <a:defRPr/>
              </a:pPr>
              <a:endParaRPr lang="en-US" dirty="0">
                <a:solidFill>
                  <a:srgbClr val="002060"/>
                </a:solidFill>
              </a:endParaRPr>
            </a:p>
          </p:txBody>
        </p:sp>
        <p:sp>
          <p:nvSpPr>
            <p:cNvPr id="11" name="Rectangle 10"/>
            <p:cNvSpPr/>
            <p:nvPr/>
          </p:nvSpPr>
          <p:spPr bwMode="auto">
            <a:xfrm>
              <a:off x="5075646" y="3886200"/>
              <a:ext cx="1172754" cy="685800"/>
            </a:xfrm>
            <a:prstGeom prst="rect">
              <a:avLst/>
            </a:prstGeom>
            <a:noFill/>
            <a:ln w="38100" cap="flat" cmpd="sng" algn="ctr">
              <a:solidFill>
                <a:srgbClr val="C00000"/>
              </a:solidFill>
              <a:prstDash val="solid"/>
              <a:round/>
              <a:headEnd type="none" w="med" len="med"/>
              <a:tailEnd type="triangle" w="med" len="lg"/>
            </a:ln>
            <a:effectLst/>
          </p:spPr>
          <p:txBody>
            <a:bodyPr lIns="82296" rIns="82296"/>
            <a:lstStyle/>
            <a:p>
              <a:pPr algn="ctr" defTabSz="841375" eaLnBrk="0" hangingPunct="0">
                <a:defRPr/>
              </a:pPr>
              <a:endParaRPr lang="en-US" dirty="0">
                <a:solidFill>
                  <a:srgbClr val="002060"/>
                </a:solidFill>
              </a:endParaRPr>
            </a:p>
          </p:txBody>
        </p:sp>
        <p:sp>
          <p:nvSpPr>
            <p:cNvPr id="12" name="Rectangle 11"/>
            <p:cNvSpPr/>
            <p:nvPr/>
          </p:nvSpPr>
          <p:spPr bwMode="auto">
            <a:xfrm>
              <a:off x="6781800" y="1447800"/>
              <a:ext cx="1447800" cy="838200"/>
            </a:xfrm>
            <a:prstGeom prst="rect">
              <a:avLst/>
            </a:prstGeom>
            <a:noFill/>
            <a:ln w="38100" cap="flat" cmpd="sng" algn="ctr">
              <a:solidFill>
                <a:schemeClr val="tx2">
                  <a:lumMod val="75000"/>
                  <a:lumOff val="25000"/>
                </a:schemeClr>
              </a:solidFill>
              <a:prstDash val="solid"/>
              <a:round/>
              <a:headEnd type="none" w="med" len="med"/>
              <a:tailEnd type="triangle" w="med" len="lg"/>
            </a:ln>
            <a:effectLst/>
          </p:spPr>
          <p:txBody>
            <a:bodyPr lIns="82296" rIns="82296"/>
            <a:lstStyle/>
            <a:p>
              <a:pPr algn="ctr" defTabSz="841375" eaLnBrk="0" hangingPunct="0">
                <a:defRPr/>
              </a:pPr>
              <a:endParaRPr lang="en-US" dirty="0">
                <a:solidFill>
                  <a:srgbClr val="002060"/>
                </a:solidFill>
              </a:endParaRPr>
            </a:p>
          </p:txBody>
        </p:sp>
        <p:sp>
          <p:nvSpPr>
            <p:cNvPr id="13" name="TextBox 11"/>
            <p:cNvSpPr txBox="1">
              <a:spLocks noChangeArrowheads="1"/>
            </p:cNvSpPr>
            <p:nvPr/>
          </p:nvSpPr>
          <p:spPr bwMode="auto">
            <a:xfrm>
              <a:off x="533400" y="1524000"/>
              <a:ext cx="1568058" cy="954107"/>
            </a:xfrm>
            <a:prstGeom prst="rect">
              <a:avLst/>
            </a:prstGeom>
            <a:noFill/>
            <a:ln w="9525">
              <a:noFill/>
              <a:miter lim="800000"/>
              <a:headEnd/>
              <a:tailEnd/>
            </a:ln>
          </p:spPr>
          <p:txBody>
            <a:bodyPr wrap="none">
              <a:spAutoFit/>
            </a:bodyPr>
            <a:lstStyle/>
            <a:p>
              <a:r>
                <a:rPr lang="en-US" sz="1400" b="1" dirty="0"/>
                <a:t>Requirements:</a:t>
              </a:r>
            </a:p>
            <a:p>
              <a:pPr>
                <a:buFont typeface="Arial" charset="0"/>
                <a:buChar char="•"/>
              </a:pPr>
              <a:r>
                <a:rPr lang="en-US" sz="1400" b="1" dirty="0"/>
                <a:t>Domain functions</a:t>
              </a:r>
            </a:p>
            <a:p>
              <a:pPr>
                <a:buFont typeface="Arial" charset="0"/>
                <a:buChar char="•"/>
              </a:pPr>
              <a:r>
                <a:rPr lang="en-US" sz="1400" b="1" dirty="0"/>
                <a:t>Quality attributes</a:t>
              </a:r>
            </a:p>
            <a:p>
              <a:pPr>
                <a:buFont typeface="Arial" charset="0"/>
                <a:buChar char="•"/>
              </a:pPr>
              <a:r>
                <a:rPr lang="en-US" sz="1400" b="1" dirty="0"/>
                <a:t>Use cases</a:t>
              </a:r>
            </a:p>
          </p:txBody>
        </p:sp>
        <p:sp>
          <p:nvSpPr>
            <p:cNvPr id="14" name="TextBox 12"/>
            <p:cNvSpPr txBox="1">
              <a:spLocks noChangeArrowheads="1"/>
            </p:cNvSpPr>
            <p:nvPr/>
          </p:nvSpPr>
          <p:spPr bwMode="auto">
            <a:xfrm>
              <a:off x="2921752" y="2590800"/>
              <a:ext cx="1289135" cy="738664"/>
            </a:xfrm>
            <a:prstGeom prst="rect">
              <a:avLst/>
            </a:prstGeom>
            <a:noFill/>
            <a:ln w="9525">
              <a:noFill/>
              <a:miter lim="800000"/>
              <a:headEnd/>
              <a:tailEnd/>
            </a:ln>
          </p:spPr>
          <p:txBody>
            <a:bodyPr wrap="none">
              <a:spAutoFit/>
            </a:bodyPr>
            <a:lstStyle/>
            <a:p>
              <a:pPr algn="ctr"/>
              <a:r>
                <a:rPr lang="en-US" sz="1400" b="1" dirty="0"/>
                <a:t>Architecture </a:t>
              </a:r>
            </a:p>
            <a:p>
              <a:pPr algn="ctr"/>
              <a:r>
                <a:rPr lang="en-US" sz="1400" b="1" dirty="0"/>
                <a:t>Drivers</a:t>
              </a:r>
            </a:p>
            <a:p>
              <a:pPr algn="ctr"/>
              <a:r>
                <a:rPr lang="en-US" sz="1400" b="1" dirty="0"/>
                <a:t>Subset</a:t>
              </a:r>
            </a:p>
          </p:txBody>
        </p:sp>
        <p:sp>
          <p:nvSpPr>
            <p:cNvPr id="15" name="TextBox 13"/>
            <p:cNvSpPr txBox="1">
              <a:spLocks noChangeArrowheads="1"/>
            </p:cNvSpPr>
            <p:nvPr/>
          </p:nvSpPr>
          <p:spPr bwMode="auto">
            <a:xfrm>
              <a:off x="3094403" y="3810000"/>
              <a:ext cx="1040670" cy="738664"/>
            </a:xfrm>
            <a:prstGeom prst="rect">
              <a:avLst/>
            </a:prstGeom>
            <a:noFill/>
            <a:ln w="9525">
              <a:noFill/>
              <a:miter lim="800000"/>
              <a:headEnd/>
              <a:tailEnd/>
            </a:ln>
          </p:spPr>
          <p:txBody>
            <a:bodyPr wrap="none">
              <a:spAutoFit/>
            </a:bodyPr>
            <a:lstStyle/>
            <a:p>
              <a:pPr algn="ctr"/>
              <a:r>
                <a:rPr lang="en-US" sz="1400" b="1" dirty="0"/>
                <a:t>Quality</a:t>
              </a:r>
            </a:p>
            <a:p>
              <a:pPr algn="ctr"/>
              <a:r>
                <a:rPr lang="en-US" sz="1400" b="1" dirty="0"/>
                <a:t>Attribute</a:t>
              </a:r>
            </a:p>
            <a:p>
              <a:pPr algn="ctr"/>
              <a:r>
                <a:rPr lang="en-US" sz="1400" b="1" dirty="0"/>
                <a:t>Scenarios</a:t>
              </a:r>
            </a:p>
          </p:txBody>
        </p:sp>
        <p:sp>
          <p:nvSpPr>
            <p:cNvPr id="16" name="TextBox 14"/>
            <p:cNvSpPr txBox="1">
              <a:spLocks noChangeArrowheads="1"/>
            </p:cNvSpPr>
            <p:nvPr/>
          </p:nvSpPr>
          <p:spPr bwMode="auto">
            <a:xfrm>
              <a:off x="914400" y="5181600"/>
              <a:ext cx="1239442" cy="738664"/>
            </a:xfrm>
            <a:prstGeom prst="rect">
              <a:avLst/>
            </a:prstGeom>
            <a:noFill/>
            <a:ln w="9525">
              <a:noFill/>
              <a:miter lim="800000"/>
              <a:headEnd/>
              <a:tailEnd/>
            </a:ln>
          </p:spPr>
          <p:txBody>
            <a:bodyPr wrap="none">
              <a:spAutoFit/>
            </a:bodyPr>
            <a:lstStyle/>
            <a:p>
              <a:pPr algn="ctr"/>
              <a:r>
                <a:rPr lang="en-US" sz="1400" b="1" dirty="0"/>
                <a:t>Architecture</a:t>
              </a:r>
            </a:p>
            <a:p>
              <a:pPr algn="ctr"/>
              <a:r>
                <a:rPr lang="en-US" sz="1400" b="1" dirty="0"/>
                <a:t>Pattern</a:t>
              </a:r>
            </a:p>
            <a:p>
              <a:pPr algn="ctr"/>
              <a:r>
                <a:rPr lang="en-US" sz="1400" b="1" dirty="0"/>
                <a:t>“Catalog”</a:t>
              </a:r>
            </a:p>
          </p:txBody>
        </p:sp>
        <p:sp>
          <p:nvSpPr>
            <p:cNvPr id="17" name="TextBox 15"/>
            <p:cNvSpPr txBox="1">
              <a:spLocks noChangeArrowheads="1"/>
            </p:cNvSpPr>
            <p:nvPr/>
          </p:nvSpPr>
          <p:spPr bwMode="auto">
            <a:xfrm>
              <a:off x="2895600" y="5181600"/>
              <a:ext cx="1443182" cy="670480"/>
            </a:xfrm>
            <a:prstGeom prst="rect">
              <a:avLst/>
            </a:prstGeom>
            <a:noFill/>
            <a:ln w="9525">
              <a:noFill/>
              <a:miter lim="800000"/>
              <a:headEnd/>
              <a:tailEnd/>
            </a:ln>
          </p:spPr>
          <p:txBody>
            <a:bodyPr wrap="square">
              <a:spAutoFit/>
            </a:bodyPr>
            <a:lstStyle/>
            <a:p>
              <a:pPr algn="ctr"/>
              <a:r>
                <a:rPr lang="en-US" sz="1400" b="1" dirty="0"/>
                <a:t>Pattern and </a:t>
              </a:r>
            </a:p>
            <a:p>
              <a:pPr algn="ctr"/>
              <a:r>
                <a:rPr lang="en-US" sz="1400" b="1" dirty="0"/>
                <a:t>design tactics</a:t>
              </a:r>
            </a:p>
            <a:p>
              <a:pPr algn="ctr"/>
              <a:r>
                <a:rPr lang="en-US" sz="1400" b="1" dirty="0"/>
                <a:t>selection</a:t>
              </a:r>
            </a:p>
          </p:txBody>
        </p:sp>
        <p:sp>
          <p:nvSpPr>
            <p:cNvPr id="18" name="TextBox 16"/>
            <p:cNvSpPr txBox="1">
              <a:spLocks noChangeArrowheads="1"/>
            </p:cNvSpPr>
            <p:nvPr/>
          </p:nvSpPr>
          <p:spPr bwMode="auto">
            <a:xfrm>
              <a:off x="4940654" y="2590800"/>
              <a:ext cx="1455848" cy="738664"/>
            </a:xfrm>
            <a:prstGeom prst="rect">
              <a:avLst/>
            </a:prstGeom>
            <a:noFill/>
            <a:ln w="9525">
              <a:noFill/>
              <a:miter lim="800000"/>
              <a:headEnd/>
              <a:tailEnd/>
            </a:ln>
          </p:spPr>
          <p:txBody>
            <a:bodyPr wrap="none">
              <a:spAutoFit/>
            </a:bodyPr>
            <a:lstStyle/>
            <a:p>
              <a:pPr algn="ctr"/>
              <a:r>
                <a:rPr lang="en-US" sz="1400" b="1" dirty="0"/>
                <a:t>Module</a:t>
              </a:r>
            </a:p>
            <a:p>
              <a:pPr algn="ctr"/>
              <a:r>
                <a:rPr lang="en-US" sz="1400" b="1" dirty="0"/>
                <a:t>decomposition</a:t>
              </a:r>
            </a:p>
            <a:p>
              <a:pPr algn="ctr"/>
              <a:r>
                <a:rPr lang="en-US" sz="1400" b="1" dirty="0"/>
                <a:t>design</a:t>
              </a:r>
            </a:p>
          </p:txBody>
        </p:sp>
        <p:sp>
          <p:nvSpPr>
            <p:cNvPr id="19" name="TextBox 17"/>
            <p:cNvSpPr txBox="1">
              <a:spLocks noChangeArrowheads="1"/>
            </p:cNvSpPr>
            <p:nvPr/>
          </p:nvSpPr>
          <p:spPr bwMode="auto">
            <a:xfrm>
              <a:off x="5105400" y="3886200"/>
              <a:ext cx="1066799" cy="738664"/>
            </a:xfrm>
            <a:prstGeom prst="rect">
              <a:avLst/>
            </a:prstGeom>
            <a:noFill/>
            <a:ln w="9525">
              <a:noFill/>
              <a:miter lim="800000"/>
              <a:headEnd/>
              <a:tailEnd/>
            </a:ln>
          </p:spPr>
          <p:txBody>
            <a:bodyPr wrap="square">
              <a:spAutoFit/>
            </a:bodyPr>
            <a:lstStyle/>
            <a:p>
              <a:pPr algn="ctr"/>
              <a:r>
                <a:rPr lang="en-US" sz="1400" b="1" dirty="0"/>
                <a:t>Design</a:t>
              </a:r>
            </a:p>
            <a:p>
              <a:pPr algn="ctr"/>
              <a:r>
                <a:rPr lang="en-US" sz="1400" b="1" dirty="0"/>
                <a:t>decision</a:t>
              </a:r>
            </a:p>
            <a:p>
              <a:pPr algn="ctr"/>
              <a:r>
                <a:rPr lang="en-US" sz="1400" b="1" dirty="0"/>
                <a:t>analysis</a:t>
              </a:r>
            </a:p>
          </p:txBody>
        </p:sp>
        <p:sp>
          <p:nvSpPr>
            <p:cNvPr id="20" name="TextBox 18"/>
            <p:cNvSpPr txBox="1">
              <a:spLocks noChangeArrowheads="1"/>
            </p:cNvSpPr>
            <p:nvPr/>
          </p:nvSpPr>
          <p:spPr bwMode="auto">
            <a:xfrm>
              <a:off x="6629400" y="1524000"/>
              <a:ext cx="1752600" cy="670480"/>
            </a:xfrm>
            <a:prstGeom prst="rect">
              <a:avLst/>
            </a:prstGeom>
            <a:noFill/>
            <a:ln w="9525">
              <a:noFill/>
              <a:miter lim="800000"/>
              <a:headEnd/>
              <a:tailEnd/>
            </a:ln>
          </p:spPr>
          <p:txBody>
            <a:bodyPr wrap="square">
              <a:spAutoFit/>
            </a:bodyPr>
            <a:lstStyle/>
            <a:p>
              <a:pPr algn="ctr"/>
              <a:r>
                <a:rPr lang="en-US" sz="1400" b="1" dirty="0"/>
                <a:t>Architecture</a:t>
              </a:r>
            </a:p>
            <a:p>
              <a:pPr algn="ctr"/>
              <a:r>
                <a:rPr lang="en-US" sz="1400" b="1" dirty="0"/>
                <a:t>Design Documentation</a:t>
              </a:r>
            </a:p>
          </p:txBody>
        </p:sp>
        <p:cxnSp>
          <p:nvCxnSpPr>
            <p:cNvPr id="21" name="Straight Arrow Connector 20"/>
            <p:cNvCxnSpPr/>
            <p:nvPr/>
          </p:nvCxnSpPr>
          <p:spPr bwMode="auto">
            <a:xfrm>
              <a:off x="2286000" y="1600200"/>
              <a:ext cx="4495800" cy="0"/>
            </a:xfrm>
            <a:prstGeom prst="straightConnector1">
              <a:avLst/>
            </a:prstGeom>
            <a:noFill/>
            <a:ln w="38100" cap="flat" cmpd="sng" algn="ctr">
              <a:solidFill>
                <a:schemeClr val="tx1"/>
              </a:solidFill>
              <a:prstDash val="dash"/>
              <a:round/>
              <a:headEnd type="none" w="med" len="med"/>
              <a:tailEnd type="arrow"/>
            </a:ln>
            <a:effectLst/>
          </p:spPr>
        </p:cxnSp>
        <p:cxnSp>
          <p:nvCxnSpPr>
            <p:cNvPr id="22" name="Shape 21"/>
            <p:cNvCxnSpPr>
              <a:stCxn id="14" idx="0"/>
            </p:cNvCxnSpPr>
            <p:nvPr/>
          </p:nvCxnSpPr>
          <p:spPr bwMode="auto">
            <a:xfrm rot="16200000" flipV="1">
              <a:off x="2659461" y="1683940"/>
              <a:ext cx="533400" cy="1280319"/>
            </a:xfrm>
            <a:prstGeom prst="bentConnector2">
              <a:avLst/>
            </a:prstGeom>
            <a:noFill/>
            <a:ln w="38100" cap="flat" cmpd="sng" algn="ctr">
              <a:solidFill>
                <a:schemeClr val="tx2">
                  <a:lumMod val="75000"/>
                  <a:lumOff val="25000"/>
                </a:schemeClr>
              </a:solidFill>
              <a:prstDash val="solid"/>
              <a:round/>
              <a:headEnd type="arrow" w="med" len="med"/>
              <a:tailEnd type="none" w="med" len="med"/>
            </a:ln>
            <a:effectLst/>
          </p:spPr>
        </p:cxnSp>
        <p:cxnSp>
          <p:nvCxnSpPr>
            <p:cNvPr id="23" name="Straight Arrow Connector 22"/>
            <p:cNvCxnSpPr>
              <a:stCxn id="6" idx="2"/>
              <a:endCxn id="7" idx="0"/>
            </p:cNvCxnSpPr>
            <p:nvPr/>
          </p:nvCxnSpPr>
          <p:spPr bwMode="auto">
            <a:xfrm>
              <a:off x="3581400" y="3429000"/>
              <a:ext cx="0" cy="381000"/>
            </a:xfrm>
            <a:prstGeom prst="straightConnector1">
              <a:avLst/>
            </a:prstGeom>
            <a:noFill/>
            <a:ln w="38100" cap="flat" cmpd="sng" algn="ctr">
              <a:solidFill>
                <a:schemeClr val="tx2">
                  <a:lumMod val="75000"/>
                  <a:lumOff val="25000"/>
                </a:schemeClr>
              </a:solidFill>
              <a:prstDash val="solid"/>
              <a:round/>
              <a:headEnd type="none" w="med" len="med"/>
              <a:tailEnd type="arrow"/>
            </a:ln>
            <a:effectLst/>
          </p:spPr>
        </p:cxnSp>
        <p:cxnSp>
          <p:nvCxnSpPr>
            <p:cNvPr id="24" name="Straight Arrow Connector 23"/>
            <p:cNvCxnSpPr>
              <a:stCxn id="7" idx="2"/>
              <a:endCxn id="8" idx="0"/>
            </p:cNvCxnSpPr>
            <p:nvPr/>
          </p:nvCxnSpPr>
          <p:spPr bwMode="auto">
            <a:xfrm>
              <a:off x="3581400" y="4648200"/>
              <a:ext cx="0" cy="457201"/>
            </a:xfrm>
            <a:prstGeom prst="straightConnector1">
              <a:avLst/>
            </a:prstGeom>
            <a:noFill/>
            <a:ln w="38100" cap="flat" cmpd="sng" algn="ctr">
              <a:solidFill>
                <a:schemeClr val="tx2">
                  <a:lumMod val="75000"/>
                  <a:lumOff val="25000"/>
                </a:schemeClr>
              </a:solidFill>
              <a:prstDash val="solid"/>
              <a:round/>
              <a:headEnd type="none" w="med" len="med"/>
              <a:tailEnd type="arrow"/>
            </a:ln>
            <a:effectLst/>
          </p:spPr>
        </p:cxnSp>
        <p:cxnSp>
          <p:nvCxnSpPr>
            <p:cNvPr id="25" name="Straight Arrow Connector 24"/>
            <p:cNvCxnSpPr>
              <a:stCxn id="9" idx="3"/>
              <a:endCxn id="17" idx="1"/>
            </p:cNvCxnSpPr>
            <p:nvPr/>
          </p:nvCxnSpPr>
          <p:spPr bwMode="auto">
            <a:xfrm flipV="1">
              <a:off x="2133600" y="5516840"/>
              <a:ext cx="762000" cy="7659"/>
            </a:xfrm>
            <a:prstGeom prst="straightConnector1">
              <a:avLst/>
            </a:prstGeom>
            <a:noFill/>
            <a:ln w="38100" cap="flat" cmpd="sng" algn="ctr">
              <a:solidFill>
                <a:schemeClr val="tx2">
                  <a:lumMod val="75000"/>
                  <a:lumOff val="25000"/>
                </a:schemeClr>
              </a:solidFill>
              <a:prstDash val="solid"/>
              <a:round/>
              <a:headEnd type="none" w="med" len="med"/>
              <a:tailEnd type="arrow"/>
            </a:ln>
            <a:effectLst/>
          </p:spPr>
        </p:cxnSp>
        <p:cxnSp>
          <p:nvCxnSpPr>
            <p:cNvPr id="26" name="Shape 25"/>
            <p:cNvCxnSpPr>
              <a:stCxn id="18" idx="0"/>
            </p:cNvCxnSpPr>
            <p:nvPr/>
          </p:nvCxnSpPr>
          <p:spPr bwMode="auto">
            <a:xfrm rot="16200000" flipV="1">
              <a:off x="4358289" y="1280511"/>
              <a:ext cx="533400" cy="2087178"/>
            </a:xfrm>
            <a:prstGeom prst="bentConnector2">
              <a:avLst/>
            </a:prstGeom>
            <a:noFill/>
            <a:ln w="38100" cap="flat" cmpd="sng" algn="ctr">
              <a:solidFill>
                <a:schemeClr val="tx2">
                  <a:lumMod val="75000"/>
                  <a:lumOff val="25000"/>
                </a:schemeClr>
              </a:solidFill>
              <a:prstDash val="solid"/>
              <a:round/>
              <a:headEnd type="arrow" w="med" len="med"/>
              <a:tailEnd type="none" w="med" len="med"/>
            </a:ln>
            <a:effectLst/>
          </p:spPr>
        </p:cxnSp>
        <p:cxnSp>
          <p:nvCxnSpPr>
            <p:cNvPr id="27" name="Straight Arrow Connector 26"/>
            <p:cNvCxnSpPr>
              <a:stCxn id="10" idx="2"/>
              <a:endCxn id="11" idx="0"/>
            </p:cNvCxnSpPr>
            <p:nvPr/>
          </p:nvCxnSpPr>
          <p:spPr bwMode="auto">
            <a:xfrm>
              <a:off x="5647146" y="3429000"/>
              <a:ext cx="14877" cy="457200"/>
            </a:xfrm>
            <a:prstGeom prst="straightConnector1">
              <a:avLst/>
            </a:prstGeom>
            <a:noFill/>
            <a:ln w="38100" cap="flat" cmpd="sng" algn="ctr">
              <a:solidFill>
                <a:schemeClr val="tx2">
                  <a:lumMod val="75000"/>
                  <a:lumOff val="25000"/>
                </a:schemeClr>
              </a:solidFill>
              <a:prstDash val="solid"/>
              <a:round/>
              <a:headEnd type="none" w="med" len="med"/>
              <a:tailEnd type="arrow"/>
            </a:ln>
            <a:effectLst/>
          </p:spPr>
        </p:cxnSp>
        <p:cxnSp>
          <p:nvCxnSpPr>
            <p:cNvPr id="28" name="Shape 27"/>
            <p:cNvCxnSpPr>
              <a:stCxn id="11" idx="3"/>
              <a:endCxn id="12" idx="2"/>
            </p:cNvCxnSpPr>
            <p:nvPr/>
          </p:nvCxnSpPr>
          <p:spPr bwMode="auto">
            <a:xfrm flipV="1">
              <a:off x="6248400" y="2286000"/>
              <a:ext cx="1257300" cy="1943100"/>
            </a:xfrm>
            <a:prstGeom prst="bentConnector2">
              <a:avLst/>
            </a:prstGeom>
            <a:noFill/>
            <a:ln w="38100" cap="flat" cmpd="sng" algn="ctr">
              <a:solidFill>
                <a:schemeClr val="tx2">
                  <a:lumMod val="75000"/>
                  <a:lumOff val="25000"/>
                </a:schemeClr>
              </a:solidFill>
              <a:prstDash val="solid"/>
              <a:round/>
              <a:headEnd type="none" w="med" len="med"/>
              <a:tailEnd type="arrow"/>
            </a:ln>
            <a:effectLst/>
          </p:spPr>
        </p:cxnSp>
        <p:cxnSp>
          <p:nvCxnSpPr>
            <p:cNvPr id="29" name="Elbow Connector 28"/>
            <p:cNvCxnSpPr>
              <a:stCxn id="17" idx="3"/>
              <a:endCxn id="18" idx="1"/>
            </p:cNvCxnSpPr>
            <p:nvPr/>
          </p:nvCxnSpPr>
          <p:spPr bwMode="auto">
            <a:xfrm flipV="1">
              <a:off x="4338782" y="2960132"/>
              <a:ext cx="601873" cy="2556708"/>
            </a:xfrm>
            <a:prstGeom prst="bentConnector3">
              <a:avLst>
                <a:gd name="adj1" fmla="val 50000"/>
              </a:avLst>
            </a:prstGeom>
            <a:noFill/>
            <a:ln w="38100" cap="flat" cmpd="sng" algn="ctr">
              <a:solidFill>
                <a:schemeClr val="tx2">
                  <a:lumMod val="75000"/>
                  <a:lumOff val="25000"/>
                </a:schemeClr>
              </a:solidFill>
              <a:prstDash val="solid"/>
              <a:round/>
              <a:headEnd type="arrow" w="med" len="med"/>
              <a:tailEnd type="arrow" w="med" len="med"/>
            </a:ln>
            <a:effectLst/>
          </p:spPr>
        </p:cxnSp>
      </p:grpSp>
      <p:sp>
        <p:nvSpPr>
          <p:cNvPr id="2" name="Title 1">
            <a:extLst>
              <a:ext uri="{FF2B5EF4-FFF2-40B4-BE49-F238E27FC236}">
                <a16:creationId xmlns:a16="http://schemas.microsoft.com/office/drawing/2014/main" id="{D92D5828-46C4-44DA-A190-8A63366BA4E5}"/>
              </a:ext>
            </a:extLst>
          </p:cNvPr>
          <p:cNvSpPr>
            <a:spLocks noGrp="1"/>
          </p:cNvSpPr>
          <p:nvPr>
            <p:ph type="title"/>
          </p:nvPr>
        </p:nvSpPr>
        <p:spPr>
          <a:xfrm>
            <a:off x="822960" y="286605"/>
            <a:ext cx="7543800" cy="627720"/>
          </a:xfrm>
        </p:spPr>
        <p:txBody>
          <a:bodyPr>
            <a:normAutofit fontScale="90000"/>
          </a:bodyPr>
          <a:lstStyle/>
          <a:p>
            <a:r>
              <a:rPr lang="en-US" dirty="0"/>
              <a:t>Multiple areas to investigate</a:t>
            </a:r>
          </a:p>
        </p:txBody>
      </p:sp>
    </p:spTree>
    <p:extLst>
      <p:ext uri="{BB962C8B-B14F-4D97-AF65-F5344CB8AC3E}">
        <p14:creationId xmlns:p14="http://schemas.microsoft.com/office/powerpoint/2010/main" val="1679044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63879"/>
            <a:ext cx="6063754" cy="630950"/>
          </a:xfrm>
        </p:spPr>
        <p:txBody>
          <a:bodyPr>
            <a:normAutofit fontScale="90000"/>
          </a:bodyPr>
          <a:lstStyle/>
          <a:p>
            <a:r>
              <a:rPr lang="en-US" dirty="0"/>
              <a:t>Three Forms of Evaluation</a:t>
            </a:r>
          </a:p>
        </p:txBody>
      </p:sp>
      <p:sp>
        <p:nvSpPr>
          <p:cNvPr id="3" name="Content Placeholder 2"/>
          <p:cNvSpPr>
            <a:spLocks noGrp="1"/>
          </p:cNvSpPr>
          <p:nvPr>
            <p:ph idx="1"/>
          </p:nvPr>
        </p:nvSpPr>
        <p:spPr/>
        <p:txBody>
          <a:bodyPr>
            <a:normAutofit/>
          </a:bodyPr>
          <a:lstStyle/>
          <a:p>
            <a:r>
              <a:rPr lang="en-US" dirty="0"/>
              <a:t>Evaluation by the </a:t>
            </a:r>
            <a:r>
              <a:rPr lang="en-US" b="1" dirty="0"/>
              <a:t>designer</a:t>
            </a:r>
            <a:r>
              <a:rPr lang="en-US" dirty="0"/>
              <a:t> within the design process</a:t>
            </a:r>
          </a:p>
          <a:p>
            <a:r>
              <a:rPr lang="en-US" dirty="0"/>
              <a:t>Evaluation by </a:t>
            </a:r>
            <a:r>
              <a:rPr lang="en-US" b="1" dirty="0"/>
              <a:t>peers</a:t>
            </a:r>
            <a:r>
              <a:rPr lang="en-US" dirty="0"/>
              <a:t> within the design process </a:t>
            </a:r>
          </a:p>
          <a:p>
            <a:r>
              <a:rPr lang="en-US" dirty="0"/>
              <a:t>Analysis by </a:t>
            </a:r>
            <a:r>
              <a:rPr lang="en-US" b="1" dirty="0"/>
              <a:t>outsiders</a:t>
            </a:r>
            <a:r>
              <a:rPr lang="en-US" dirty="0"/>
              <a:t> once the architecture has been designed</a:t>
            </a:r>
          </a:p>
          <a:p>
            <a:endParaRPr lang="en-US" dirty="0"/>
          </a:p>
          <a:p>
            <a:pPr>
              <a:buNone/>
            </a:pPr>
            <a:r>
              <a:rPr lang="en-US" dirty="0"/>
              <a:t>Note: When do you evaluate architecture?</a:t>
            </a:r>
          </a:p>
          <a:p>
            <a:pPr lvl="1">
              <a:lnSpc>
                <a:spcPct val="100000"/>
              </a:lnSpc>
            </a:pPr>
            <a:r>
              <a:rPr lang="en-US" dirty="0"/>
              <a:t>Designing </a:t>
            </a:r>
            <a:r>
              <a:rPr lang="en-US" b="1" dirty="0"/>
              <a:t>new</a:t>
            </a:r>
            <a:r>
              <a:rPr lang="en-US" dirty="0"/>
              <a:t> system architecture</a:t>
            </a:r>
          </a:p>
          <a:p>
            <a:pPr lvl="1">
              <a:lnSpc>
                <a:spcPct val="100000"/>
              </a:lnSpc>
            </a:pPr>
            <a:r>
              <a:rPr lang="en-US" dirty="0"/>
              <a:t>Evaluating </a:t>
            </a:r>
            <a:r>
              <a:rPr lang="en-US" b="1" dirty="0"/>
              <a:t>alternative</a:t>
            </a:r>
            <a:r>
              <a:rPr lang="en-US" dirty="0"/>
              <a:t> candidate architectures</a:t>
            </a:r>
          </a:p>
          <a:p>
            <a:pPr lvl="1">
              <a:lnSpc>
                <a:spcPct val="100000"/>
              </a:lnSpc>
            </a:pPr>
            <a:r>
              <a:rPr lang="en-US" dirty="0"/>
              <a:t>Evaluating </a:t>
            </a:r>
            <a:r>
              <a:rPr lang="en-US" b="1" dirty="0"/>
              <a:t>existing</a:t>
            </a:r>
            <a:r>
              <a:rPr lang="en-US" dirty="0"/>
              <a:t> systems prior to committing to major </a:t>
            </a:r>
            <a:r>
              <a:rPr lang="en-US" b="1" dirty="0"/>
              <a:t>upgrades</a:t>
            </a:r>
          </a:p>
          <a:p>
            <a:pPr lvl="1">
              <a:lnSpc>
                <a:spcPct val="100000"/>
              </a:lnSpc>
            </a:pPr>
            <a:r>
              <a:rPr lang="en-US" dirty="0"/>
              <a:t>Deciding between </a:t>
            </a:r>
            <a:r>
              <a:rPr lang="en-US" b="1" dirty="0"/>
              <a:t>upgrade or replace</a:t>
            </a:r>
          </a:p>
          <a:p>
            <a:pPr lvl="1">
              <a:lnSpc>
                <a:spcPct val="100000"/>
              </a:lnSpc>
            </a:pPr>
            <a:r>
              <a:rPr lang="en-US" b="1" dirty="0"/>
              <a:t>Acquiring</a:t>
            </a:r>
            <a:r>
              <a:rPr lang="en-US" dirty="0"/>
              <a:t> a system</a:t>
            </a:r>
          </a:p>
          <a:p>
            <a:endParaRPr lang="en-US" dirty="0"/>
          </a:p>
          <a:p>
            <a:endParaRPr lang="en-US" dirty="0"/>
          </a:p>
        </p:txBody>
      </p:sp>
    </p:spTree>
    <p:extLst>
      <p:ext uri="{BB962C8B-B14F-4D97-AF65-F5344CB8AC3E}">
        <p14:creationId xmlns:p14="http://schemas.microsoft.com/office/powerpoint/2010/main" val="4133663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682668"/>
            <a:ext cx="6104631" cy="612161"/>
          </a:xfrm>
        </p:spPr>
        <p:txBody>
          <a:bodyPr>
            <a:normAutofit fontScale="90000"/>
          </a:bodyPr>
          <a:lstStyle/>
          <a:p>
            <a:r>
              <a:rPr lang="en-US" dirty="0"/>
              <a:t>Evaluation by the Designer</a:t>
            </a:r>
          </a:p>
        </p:txBody>
      </p:sp>
      <p:sp>
        <p:nvSpPr>
          <p:cNvPr id="3" name="Content Placeholder 2"/>
          <p:cNvSpPr>
            <a:spLocks noGrp="1"/>
          </p:cNvSpPr>
          <p:nvPr>
            <p:ph idx="1"/>
          </p:nvPr>
        </p:nvSpPr>
        <p:spPr/>
        <p:txBody>
          <a:bodyPr>
            <a:normAutofit/>
          </a:bodyPr>
          <a:lstStyle/>
          <a:p>
            <a:r>
              <a:rPr lang="en-US" dirty="0"/>
              <a:t>Evaluate after a </a:t>
            </a:r>
            <a:r>
              <a:rPr lang="en-US" b="1" dirty="0"/>
              <a:t>key design decision</a:t>
            </a:r>
            <a:r>
              <a:rPr lang="en-US" dirty="0"/>
              <a:t> or a completed design </a:t>
            </a:r>
            <a:r>
              <a:rPr lang="en-US" b="1" dirty="0"/>
              <a:t>milestone</a:t>
            </a:r>
          </a:p>
          <a:p>
            <a:r>
              <a:rPr lang="en-US" dirty="0"/>
              <a:t>The “test” part of the “generate-and-test” approach to architecture design.</a:t>
            </a:r>
          </a:p>
          <a:p>
            <a:r>
              <a:rPr lang="en-US" b="1" dirty="0"/>
              <a:t>How much analysis</a:t>
            </a:r>
            <a:r>
              <a:rPr lang="en-US" dirty="0"/>
              <a:t>? This depends on the importance of the decision.  Factors include:</a:t>
            </a:r>
          </a:p>
          <a:p>
            <a:pPr lvl="1"/>
            <a:r>
              <a:rPr lang="en-US" dirty="0"/>
              <a:t>The importance of the decision</a:t>
            </a:r>
          </a:p>
          <a:p>
            <a:pPr lvl="1"/>
            <a:r>
              <a:rPr lang="en-US" dirty="0"/>
              <a:t>The number of potential alternatives</a:t>
            </a:r>
          </a:p>
          <a:p>
            <a:pPr lvl="1"/>
            <a:r>
              <a:rPr lang="en-US" dirty="0"/>
              <a:t>Good enough as opposed to perfect </a:t>
            </a:r>
          </a:p>
          <a:p>
            <a:endParaRPr lang="en-US" dirty="0"/>
          </a:p>
        </p:txBody>
      </p:sp>
    </p:spTree>
    <p:extLst>
      <p:ext uri="{BB962C8B-B14F-4D97-AF65-F5344CB8AC3E}">
        <p14:creationId xmlns:p14="http://schemas.microsoft.com/office/powerpoint/2010/main" val="570774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926" y="670142"/>
            <a:ext cx="4751919" cy="624687"/>
          </a:xfrm>
        </p:spPr>
        <p:txBody>
          <a:bodyPr>
            <a:normAutofit fontScale="90000"/>
          </a:bodyPr>
          <a:lstStyle/>
          <a:p>
            <a:r>
              <a:rPr lang="en-US" dirty="0"/>
              <a:t>Peer Review</a:t>
            </a:r>
          </a:p>
        </p:txBody>
      </p:sp>
      <p:sp>
        <p:nvSpPr>
          <p:cNvPr id="3" name="Content Placeholder 2"/>
          <p:cNvSpPr>
            <a:spLocks noGrp="1"/>
          </p:cNvSpPr>
          <p:nvPr>
            <p:ph idx="1"/>
          </p:nvPr>
        </p:nvSpPr>
        <p:spPr>
          <a:xfrm>
            <a:off x="926926" y="2041742"/>
            <a:ext cx="7175674" cy="3901858"/>
          </a:xfrm>
        </p:spPr>
        <p:txBody>
          <a:bodyPr>
            <a:normAutofit/>
          </a:bodyPr>
          <a:lstStyle/>
          <a:p>
            <a:r>
              <a:rPr lang="en-US" dirty="0"/>
              <a:t>Architectural designs can be peer reviewed, just as code can </a:t>
            </a:r>
          </a:p>
          <a:p>
            <a:r>
              <a:rPr lang="en-US" dirty="0"/>
              <a:t>A peer review can be carried out at </a:t>
            </a:r>
            <a:r>
              <a:rPr lang="en-US" b="1" dirty="0"/>
              <a:t>any point of the design process</a:t>
            </a:r>
            <a:r>
              <a:rPr lang="en-US" dirty="0"/>
              <a:t> where a candidate architecture exists</a:t>
            </a:r>
          </a:p>
          <a:p>
            <a:r>
              <a:rPr lang="en-US" dirty="0"/>
              <a:t>Peer review process:</a:t>
            </a:r>
          </a:p>
          <a:p>
            <a:pPr lvl="1"/>
            <a:r>
              <a:rPr lang="en-US" dirty="0"/>
              <a:t>Select QA scenarios to review</a:t>
            </a:r>
          </a:p>
          <a:p>
            <a:pPr lvl="1"/>
            <a:r>
              <a:rPr lang="en-US" dirty="0"/>
              <a:t>The architect presents the part of the architecture to be reviewed to insure reviewer understanding</a:t>
            </a:r>
          </a:p>
          <a:p>
            <a:pPr lvl="1"/>
            <a:r>
              <a:rPr lang="en-US" dirty="0"/>
              <a:t>The architect walks through each scenario to explain how the architecture satisfies it</a:t>
            </a:r>
          </a:p>
          <a:p>
            <a:pPr lvl="1"/>
            <a:r>
              <a:rPr lang="en-US" dirty="0"/>
              <a:t>Reviewers ask questions, problems are identified</a:t>
            </a:r>
          </a:p>
          <a:p>
            <a:pPr lvl="1"/>
            <a:endParaRPr lang="en-US" dirty="0"/>
          </a:p>
        </p:txBody>
      </p:sp>
    </p:spTree>
    <p:extLst>
      <p:ext uri="{BB962C8B-B14F-4D97-AF65-F5344CB8AC3E}">
        <p14:creationId xmlns:p14="http://schemas.microsoft.com/office/powerpoint/2010/main" val="85834006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Lecture 1 Requirements and Architecture Life Cycle.pptx" id="{64B6B06E-DE09-4C01-8852-A2161AE26D2A}" vid="{26D9DB68-5C85-412F-844F-3FF00FBBE5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13061</TotalTime>
  <Words>1728</Words>
  <Application>Microsoft Office PowerPoint</Application>
  <PresentationFormat>On-screen Show (4:3)</PresentationFormat>
  <Paragraphs>218</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Wingdings</vt:lpstr>
      <vt:lpstr>Retrospect</vt:lpstr>
      <vt:lpstr>Architecture Evaluation</vt:lpstr>
      <vt:lpstr>Topics</vt:lpstr>
      <vt:lpstr>Musings on Architecture</vt:lpstr>
      <vt:lpstr>Architecture Metaphors</vt:lpstr>
      <vt:lpstr>Why Evaluate Software Architectures?</vt:lpstr>
      <vt:lpstr>Multiple areas to investigate</vt:lpstr>
      <vt:lpstr>Three Forms of Evaluation</vt:lpstr>
      <vt:lpstr>Evaluation by the Designer</vt:lpstr>
      <vt:lpstr>Peer Review</vt:lpstr>
      <vt:lpstr>Evaluation by “Outsiders”</vt:lpstr>
      <vt:lpstr>Contextual Factors for Evaluation</vt:lpstr>
      <vt:lpstr>The Architecture Tradeoff Analysis Method</vt:lpstr>
      <vt:lpstr>ATAM Outputs</vt:lpstr>
      <vt:lpstr>ATAM Process</vt:lpstr>
      <vt:lpstr>ATAM Phases</vt:lpstr>
      <vt:lpstr>PowerPoint Presentation</vt:lpstr>
      <vt:lpstr>Tools and techniques to help</vt:lpstr>
      <vt:lpstr>Tools/ Techniques - 1</vt:lpstr>
      <vt:lpstr>Tools/ Techniques - 2</vt:lpstr>
      <vt:lpstr>Class Activity (If time permits)</vt:lpstr>
      <vt:lpstr>ATAM Steps (Phase 1)</vt:lpstr>
      <vt:lpstr>ATAM Steps (cont)</vt:lpstr>
      <vt:lpstr>PowerPoint Presentation</vt:lpstr>
      <vt:lpstr>6. Analyze Architectural Approaches</vt:lpstr>
      <vt:lpstr>7,8,9:Brainstorm, Re-analyze, Present</vt:lpstr>
    </vt:vector>
  </TitlesOfParts>
  <Company>University of Alabama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and Architecture</dc:title>
  <dc:creator>hawker</dc:creator>
  <cp:lastModifiedBy>Kal Rabb</cp:lastModifiedBy>
  <cp:revision>297</cp:revision>
  <dcterms:created xsi:type="dcterms:W3CDTF">2008-08-31T22:21:19Z</dcterms:created>
  <dcterms:modified xsi:type="dcterms:W3CDTF">2025-04-24T14:35:43Z</dcterms:modified>
</cp:coreProperties>
</file>